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60" r:id="rId8"/>
    <p:sldId id="262" r:id="rId9"/>
    <p:sldId id="265" r:id="rId10"/>
    <p:sldId id="267" r:id="rId11"/>
    <p:sldId id="263" r:id="rId12"/>
    <p:sldId id="268" r:id="rId13"/>
    <p:sldId id="266" r:id="rId14"/>
    <p:sldId id="264" r:id="rId15"/>
    <p:sldId id="261" r:id="rId16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34B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D4013-50B0-47FC-BABC-7A99E0519796}" v="1" dt="2024-10-29T00:28:31.832"/>
    <p1510:client id="{E7E01E43-A056-4C95-9858-4C562886AE34}" v="1" dt="2024-10-28T01:15:50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01:02:2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18206 2011 16383 0 0,'-3'0'0'0'0,"-9"0"0"0"0,-5 0 0 0 0,-7 3 0 0 0,-3 2 0 0 0,-4-1 0 0 0,0 0 0 0 0,1-2 0 0 0,3 0 0 0 0,3-1 0 0 0,-3-1 0 0 0,-3 0 0 0 0,0 0 0 0 0,-5 0 0 0 0,-1 0 0 0 0,0-1 0 0 0,-6 1 0 0 0,-2 0 0 0 0,0 0 0 0 0,3 0 0 0 0,5 0 0 0 0,6 4 0 0 0,4 0 0 0 0,3 1 0 0 0,2-2 0 0 0,1 0 0 0 0,0-1 0 0 0,0-2 0 0 0,1 1 0 0 0,-1-1 0 0 0,-1 0 0 0 0,1-1 0 0 0,0 1 0 0 0,-1 0 0 0 0,0 0 0 0 0,1 0 0 0 0,-1 0 0 0 0,0 0 0 0 0,1 0 0 0 0,-1 0 0 0 0,0 0 0 0 0,1 0 0 0 0,-1 0 0 0 0,1 0 0 0 0,-1 0 0 0 0,0 0 0 0 0,1 0 0 0 0,-1 0 0 0 0,1 0 0 0 0,-1 0 0 0 0,0 0 0 0 0,1 0 0 0 0,6 0 0 0 0,10 0 0 0 0,8 0 0 0 0,5 3 0 0 0,3 2 0 0 0,4-1 0 0 0,2 0 0 0 0,9-1 0 0 0,3-2 0 0 0,7 0 0 0 0,11-1 0 0 0,5 0 0 0 0,-3 0 0 0 0,-7-4 0 0 0,-4 0 0 0 0,-12-1 0 0 0,-13 1 0 0 0,-14 2 0 0 0,-10 4 0 0 0,-10 1 0 0 0,-5 5 0 0 0,-5 0 0 0 0,-2-1 0 0 0,2 2 0 0 0,2 0 0 0 0,2-3 0 0 0,3-1 0 0 0,1-3 0 0 0,1 0 0 0 0,0-2 0 0 0,1 0 0 0 0,4 4 0 0 0,7 0 0 0 0,10 0 0 0 0,7-1 0 0 0,6 0 0 0 0,5-2 0 0 0,2 0 0 0 0,1-1 0 0 0,0 0 0 0 0,4 0 0 0 0,1 0 0 0 0,-1 0 0 0 0,-2-1 0 0 0,0 1 0 0 0,-2 0 0 0 0,0 0 0 0 0,-2 0 0 0 0,1 0 0 0 0,-1 0 0 0 0,-3-3 0 0 0,-1-2 0 0 0,0 1 0 0 0,1 0 0 0 0,1 2 0 0 0,8 0 0 0 0,3 1 0 0 0,0 1 0 0 0,-1 0 0 0 0,-2 0 0 0 0,-2 0 0 0 0,-2-3 0 0 0,0-2 0 0 0,-2 1 0 0 0,1 0 0 0 0,-1 2 0 0 0,0 0 0 0 0,1 2 0 0 0,-1-1 0 0 0,0 1 0 0 0,-2-3 0 0 0,-3-2 0 0 0,2 1 0 0 0,0 1 0 0 0,1-3 0 0 0,1 0 0 0 0,1 0 0 0 0,0 2 0 0 0,0 2 0 0 0,1 0 0 0 0,0 2 0 0 0,0 0 0 0 0,0 0 0 0 0,-4-4 0 0 0,-1 0 0 0 0,0 0 0 0 0,1 0 0 0 0,1 2 0 0 0,1 1 0 0 0,1 0 0 0 0,0 0 0 0 0,1 1 0 0 0,0 0 0 0 0,-1 1 0 0 0,1-1 0 0 0,-3-3 0 0 0,-2-2 0 0 0,0 1 0 0 0,1 0 0 0 0,-6 2 0 0 0,-12 0 0 0 0,-9 1 0 0 0,-10 1 0 0 0,-5 3 0 0 0,-2 2 0 0 0,0 0 0 0 0,2-2 0 0 0,0 0 0 0 0,3-1 0 0 0,0-1 0 0 0,1-1 0 0 0,0 0 0 0 0,1 0 0 0 0,3 3 0 0 0,1 2 0 0 0,0-1 0 0 0,-1-1 0 0 0,3 3 0 0 0,-8 1 0 0 0,-27 1 0 0 0,-12 1 0 0 0,-4-2 0 0 0,7 2 0 0 0,9-2 0 0 0,9 0 0 0 0,9-3 0 0 0,5-1 0 0 0,8 1 0 0 0,3 1 0 0 0,0 0 0 0 0,0-2 0 0 0,-1-1 0 0 0,-2 0 0 0 0,-1-2 0 0 0,-1 0 0 0 0,0 0 0 0 0,-1 0 0 0 0,0 0 0 0 0,0 0 0 0 0,0-1 0 0 0,1 1 0 0 0,-1 0 0 0 0,0 0 0 0 0,1 0 0 0 0,-1 0 0 0 0,0 0 0 0 0,1 0 0 0 0,-1 0 0 0 0,0 0 0 0 0,1 0 0 0 0,-1 0 0 0 0,1 0 0 0 0,-1 0 0 0 0,0 0 0 0 0,1 0 0 0 0,-1 0 0 0 0,1 0 0 0 0,-1 0 0 0 0,0 0 0 0 0,8 0 0 0 0,8 0 0 0 0,10 0 0 0 0,7 0 0 0 0,5 0 0 0 0,3 0 0 0 0,1 0 0 0 0,2 0 0 0 0,-8 0 0 0 0,-5 4 0 0 0,-9 0 0 0 0,-8 1 0 0 0,-6-2 0 0 0,-4 4 0 0 0,-3-1 0 0 0,-2-1 0 0 0,7-5 0 0 0,9-2 0 0 0,9-1 0 0 0,8-3 0 0 0,6-1 0 0 0,-1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01:02:26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19444 2078 16383 0 0,'4'0'0'0'0,"5"0"0"0"0,5 0 0 0 0,4 0 0 0 0,3 0 0 0 0,2 0 0 0 0,0 0 0 0 0,1 0 0 0 0,-11 4 0 0 0,-21 5 0 0 0,-12 2 0 0 0,-18 2 0 0 0,-7-1 0 0 0,4 1 0 0 0,5-1 0 0 0,45-15 0 0 0,35-10 0 0 0,31-7 0 0 0,14-1 0 0 0,-5 0 0 0 0,-12 4 0 0 0,-26 4 0 0 0,-21 8 0 0 0,-23 6 0 0 0,-19 6 0 0 0,-11 1 0 0 0,-5 5 0 0 0,-4-1 0 0 0,0 1 0 0 0,-1-1 0 0 0,-6-2 0 0 0,0-4 0 0 0,4-2 0 0 0,5-2 0 0 0,4-2 0 0 0,4 0 0 0 0,10-1 0 0 0,12-3 0 0 0,15-6 0 0 0,13 0 0 0 0,19-7 0 0 0,6-1 0 0 0,2 0 0 0 0,-3 2 0 0 0,-13 4 0 0 0,-21 12 0 0 0,-20 6 0 0 0,-13 5 0 0 0,-10 2 0 0 0,-5-2 0 0 0,0-3 0 0 0,2-2 0 0 0,3-3 0 0 0,14-5 0 0 0,14-7 0 0 0,18-5 0 0 0,12-1 0 0 0,15 3 0 0 0,17-1 0 0 0,18-3 0 0 0,-1 3 0 0 0,-5-1 0 0 0,-12 1 0 0 0,-11 4 0 0 0,-18 3 0 0 0,-19 2 0 0 0,-23 11 0 0 0,-17 3 0 0 0,-35 4 0 0 0,-23 4 0 0 0,-36 2 0 0 0,-12-2 0 0 0,8-4 0 0 0,29-4 0 0 0,36-4 0 0 0,32-3 0 0 0,28-3 0 0 0,35 0 0 0 0,22-1 0 0 0,34 1 0 0 0,9-5 0 0 0,-4-1 0 0 0,-7-3 0 0 0,-11-1 0 0 0,-25 6 0 0 0,-27 4 0 0 0,-20 1 0 0 0,-12 5 0 0 0,-12 5 0 0 0,-7 0 0 0 0,-11 0 0 0 0,-7 0 0 0 0,-7 3 0 0 0,-4-1 0 0 0,5-2 0 0 0,2 0 0 0 0,13-2 0 0 0,21-5 0 0 0,24-5 0 0 0,19-1 0 0 0,19-1 0 0 0,10-3 0 0 0,7-1 0 0 0,-4-4 0 0 0,-16 1 0 0 0,-20 6 0 0 0,-18 3 0 0 0,-14 6 0 0 0,-17 3 0 0 0,-13-1 0 0 0,-8-2 0 0 0,0-1 0 0 0,19-1 0 0 0,22-2 0 0 0,32-8 0 0 0,26-3 0 0 0,11-4 0 0 0,12-4 0 0 0,-1 2 0 0 0,-9 3 0 0 0,-11 0 0 0 0,-20 3 0 0 0,-20 2 0 0 0,-28 7 0 0 0,-28 7 0 0 0,-34 7 0 0 0,-21 5 0 0 0,-32 7 0 0 0,-8 4 0 0 0,16-4 0 0 0,25-6 0 0 0,31-6 0 0 0,39-5 0 0 0,31-4 0 0 0,22-3 0 0 0,30-5 0 0 0,28-10 0 0 0,7-7 0 0 0,4 1 0 0 0,4-8 0 0 0,-7-4 0 0 0,-16 0 0 0 0,-18 6 0 0 0,-14 3 0 0 0,-17 9 0 0 0,-16 7 0 0 0,-14 9 0 0 0,-9 8 0 0 0,-13 6 0 0 0,-7 1 0 0 0,1 0 0 0 0,10-1 0 0 0,19-9 0 0 0,21-4 0 0 0,35-16 0 0 0,15-8 0 0 0,3-1 0 0 0,-7 3 0 0 0,-11 4 0 0 0,0 2 0 0 0,-1-1 0 0 0,8-3 0 0 0,3-1 0 0 0,-4 1 0 0 0,-4 1 0 0 0,-4 2 0 0 0,-8 4 0 0 0,-19 3 0 0 0,-19 4 0 0 0,-15 1 0 0 0,-13 2 0 0 0,-17 4 0 0 0,-1 6 0 0 0,-2 1 0 0 0,1-2 0 0 0,11-1 0 0 0,15-3 0 0 0,12-2 0 0 0,11-2 0 0 0,3 3 0 0 0,-1 5 0 0 0,-6 5 0 0 0,-12 0 0 0 0,-10-3 0 0 0,-9 1 0 0 0,-5-1 0 0 0,-14 1 0 0 0,-2-2 0 0 0,6 2 0 0 0,5-1 0 0 0,5-3 0 0 0,11-3 0 0 0,13-5 0 0 0,11-4 0 0 0,9 0 0 0 0,5-1 0 0 0,-5 2 0 0 0,-12 1 0 0 0,-11 0 0 0 0,-8 6 0 0 0,-5 1 0 0 0,5 0 0 0 0,9-1 0 0 0,10-1 0 0 0,11-5 0 0 0,13-2 0 0 0,-4-1 0 0 0,-8 1 0 0 0,-12 1 0 0 0,-14 5 0 0 0,-8 2 0 0 0,-10 1 0 0 0,-7-1 0 0 0,-21 2 0 0 0,-9 5 0 0 0,-13 5 0 0 0,0-2 0 0 0,9 2 0 0 0,8-2 0 0 0,12-4 0 0 0,5 1 0 0 0,8-2 0 0 0,5-2 0 0 0,4-2 0 0 0,12-3 0 0 0,15-5 0 0 0,13-5 0 0 0,11-3 0 0 0,10 2 0 0 0,15-2 0 0 0,7 0 0 0 0,7-4 0 0 0,3-1 0 0 0,-5 2 0 0 0,-8 5 0 0 0,-14-2 0 0 0,-9 3 0 0 0,-5 1 0 0 0,-4 3 0 0 0,-4-2 0 0 0,-5-1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01:02:26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21564 1651 16383 0 0,'3'0'0'0'0,"14"0"0"0"0,12 0 0 0 0,4 0 0 0 0,5 0 0 0 0,-1 0 0 0 0,-1 0 0 0 0,-5 0 0 0 0,-14 4 0 0 0,-14 1 0 0 0,-12 0 0 0 0,-12 3 0 0 0,-10 0 0 0 0,-4-1 0 0 0,0-2 0 0 0,2-2 0 0 0,11-1 0 0 0,9-5 0 0 0,10-6 0 0 0,10-2 0 0 0,12 2 0 0 0,6 2 0 0 0,15-2 0 0 0,4 1 0 0 0,7-3 0 0 0,6 2 0 0 0,-3 1 0 0 0,-6-1 0 0 0,-4 0 0 0 0,-5 2 0 0 0,-14 3 0 0 0,-14 1 0 0 0,-13 2 0 0 0,-11 4 0 0 0,-14 2 0 0 0,-7 4 0 0 0,-9 1 0 0 0,-1 2 0 0 0,-2-1 0 0 0,0-2 0 0 0,0-2 0 0 0,4-4 0 0 0,12-1 0 0 0,20-1 0 0 0,20-1 0 0 0,19 0 0 0 0,4-5 0 0 0,10 0 0 0 0,8-5 0 0 0,8 1 0 0 0,9-3 0 0 0,-3 1 0 0 0,-9 2 0 0 0,-17 3 0 0 0,-20 2 0 0 0,-21 2 0 0 0,-17 2 0 0 0,-18 0 0 0 0,-6 0 0 0 0,-16 4 0 0 0,-1 2 0 0 0,1-1 0 0 0,7 0 0 0 0,9-2 0 0 0,15-1 0 0 0,16-1 0 0 0,18-1 0 0 0,13 0 0 0 0,13-4 0 0 0,15-2 0 0 0,6 1 0 0 0,6 1 0 0 0,1 1 0 0 0,5-3 0 0 0,-3 0 0 0 0,-9 1 0 0 0,-14-3 0 0 0,-17 0 0 0 0,-16 1 0 0 0,-17 7 0 0 0,-22 6 0 0 0,-18 2 0 0 0,-15 8 0 0 0,-9 1 0 0 0,-3 2 0 0 0,8-3 0 0 0,8-3 0 0 0,22-5 0 0 0,30-3 0 0 0,21-3 0 0 0,15-1 0 0 0,20-2 0 0 0,18-3 0 0 0,9-10 0 0 0,4-2 0 0 0,-7 1 0 0 0,-19 4 0 0 0,-30 3 0 0 0,-31 12 0 0 0,-33 8 0 0 0,-24 10 0 0 0,-22 5 0 0 0,-2-1 0 0 0,10-2 0 0 0,15-5 0 0 0,14-6 0 0 0,25-4 0 0 0,16-9 0 0 0,14-3 0 0 0,26-6 0 0 0,17-1 0 0 0,15-7 0 0 0,9 0 0 0 0,9-2 0 0 0,6 0 0 0 0,-7-3 0 0 0,-13 4 0 0 0,-14 5 0 0 0,-19 4 0 0 0,-19 4 0 0 0,-16 2 0 0 0,-31 3 0 0 0,-21 4 0 0 0,-21 6 0 0 0,-13 1 0 0 0,-11-1 0 0 0,3 1 0 0 0,11-1 0 0 0,16-2 0 0 0,16-2 0 0 0,21-3 0 0 0,24-1 0 0 0,17-2 0 0 0,12 0 0 0 0,9 0 0 0 0,13-1 0 0 0,6 1 0 0 0,3-1 0 0 0,-3-3 0 0 0,2-1 0 0 0,-4 0 0 0 0,-6 1 0 0 0,-5 1 0 0 0,-9-3 0 0 0,-13 0 0 0 0,-16 1 0 0 0,-16 1 0 0 0,-8 1 0 0 0,-12 5 0 0 0,-2 3 0 0 0,1 0 0 0 0,3 3 0 0 0,13 0 0 0 0,14-1 0 0 0,12-2 0 0 0,14-1 0 0 0,8-2 0 0 0,4-2 0 0 0,-2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01:02:26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22089 1666 16383 0 0,'-4'0'0'0'0,"-5"0"0"0"0,-6 0 0 0 0,-3 0 0 0 0,-7 3 0 0 0,-2 3 0 0 0,-2-1 0 0 0,1-1 0 0 0,1-1 0 0 0,9-2 0 0 0,12 0 0 0 0,10 0 0 0 0,5-5 0 0 0,5-2 0 0 0,4 1 0 0 0,2 1 0 0 0,3-3 0 0 0,-4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01:02:2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22233 1688 16383 0 0,'4'0'0'0'0,"5"0"0"0"0,5 0 0 0 0,8 0 0 0 0,4 0 0 0 0,2 0 0 0 0,0 0 0 0 0,-2 0 0 0 0,0 0 0 0 0,-1 0 0 0 0,-1 0 0 0 0,0 0 0 0 0,-1 0 0 0 0,0 0 0 0 0,-12 0 0 0 0,-12 0 0 0 0,-17 0 0 0 0,-10 0 0 0 0,-4 0 0 0 0,0 0 0 0 0,1 0 0 0 0,2 0 0 0 0,2 0 0 0 0,2 0 0 0 0,1 0 0 0 0,1 0 0 0 0,0 0 0 0 0,-4 0 0 0 0,-4 0 0 0 0,-2 0 0 0 0,1 0 0 0 0,-1 0 0 0 0,0-4 0 0 0,2-2 0 0 0,7-2 0 0 0,10-2 0 0 0,13 3 0 0 0,10 1 0 0 0,11-2 0 0 0,17-3 0 0 0,12 0 0 0 0,0-2 0 0 0,-4 1 0 0 0,-13 3 0 0 0,-17 6 0 0 0,-18 5 0 0 0,-16 1 0 0 0,-14 4 0 0 0,-4 1 0 0 0,0-1 0 0 0,2-1 0 0 0,0 1 0 0 0,1 1 0 0 0,-1-2 0 0 0,-2-2 0 0 0,0-1 0 0 0,4-2 0 0 0,3 0 0 0 0,2-1 0 0 0,3 0 0 0 0,1-1 0 0 0,1 1 0 0 0,1 0 0 0 0,-1 0 0 0 0,1 0 0 0 0,-1 0 0 0 0,1 3 0 0 0,3 7 0 0 0,1 0 0 0 0,4 3 0 0 0,8-1 0 0 0,9-3 0 0 0,12-2 0 0 0,11-7 0 0 0,5-7 0 0 0,1-2 0 0 0,0 0 0 0 0,-3 2 0 0 0,-2 1 0 0 0,-1 3 0 0 0,-6-2 0 0 0,-1-1 0 0 0,-2 1 0 0 0,2 1 0 0 0,1 2 0 0 0,5 0 0 0 0,2 2 0 0 0,0-1 0 0 0,0-2 0 0 0,-1-2 0 0 0,7 0 0 0 0,2 1 0 0 0,2-2 0 0 0,-1-1 0 0 0,2-3 0 0 0,-2 0 0 0 0,-4 3 0 0 0,-3 1 0 0 0,-2 2 0 0 0,-2 2 0 0 0,-2 2 0 0 0,0-4 0 0 0,0-1 0 0 0,-1 0 0 0 0,0-2 0 0 0,1-1 0 0 0,0 1 0 0 0,0 3 0 0 0,0 1 0 0 0,-8 1 0 0 0,-14 1 0 0 0,-12 1 0 0 0,-7 0 0 0 0,-12 0 0 0 0,-10 1 0 0 0,-9-1 0 0 0,-4 0 0 0 0,3 4 0 0 0,2 2 0 0 0,5-1 0 0 0,18-1 0 0 0,29-2 0 0 0,21 0 0 0 0,15-1 0 0 0,8-1 0 0 0,4 0 0 0 0,-3 0 0 0 0,-7 0 0 0 0,-13 4 0 0 0,-16 1 0 0 0,-18 4 0 0 0,-12 0 0 0 0,-11 2 0 0 0,-5 4 0 0 0,-4-1 0 0 0,0-3 0 0 0,10-3 0 0 0,14-3 0 0 0,20-6 0 0 0,14-4 0 0 0,22-4 0 0 0,4-4 0 0 0,2-1 0 0 0,-3 3 0 0 0,-7 2 0 0 0,-4 4 0 0 0,-6 2 0 0 0,-11 2 0 0 0,-12 1 0 0 0,-12 0 0 0 0,-8 1 0 0 0,-6-1 0 0 0,-3 5 0 0 0,-2 0 0 0 0,7 0 0 0 0,11 0 0 0 0,14-3 0 0 0,10 0 0 0 0,10-1 0 0 0,4 0 0 0 0,1-1 0 0 0,-13-1 0 0 0,-17 1 0 0 0,-29 0 0 0 0,-6 0 0 0 0,11 0 0 0 0,12-1 0 0 0,21-2 0 0 0,23-3 0 0 0,10 1 0 0 0,2-3 0 0 0,-3 0 0 0 0,-18 2 0 0 0,-19 1 0 0 0,-20 2 0 0 0,-11 5 0 0 0,-5 2 0 0 0,-5 1 0 0 0,7-1 0 0 0,12-5 0 0 0,13-2 0 0 0,11-4 0 0 0,11-2 0 0 0,8 1 0 0 0,2-1 0 0 0,-8-1 0 0 0,-11 3 0 0 0,-11 2 0 0 0,-13 2 0 0 0,-13 1 0 0 0,-9 5 0 0 0,-6 3 0 0 0,8-1 0 0 0,25-8 0 0 0,18-5 0 0 0,16-3 0 0 0,7-1 0 0 0,-2 1 0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haracterisation-Virtual-Laboratory/Cryo-EM-Processing-Tool/tree/maste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customXml" Target="../ink/ink5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cell&#10;&#10;Description automatically generated">
            <a:extLst>
              <a:ext uri="{FF2B5EF4-FFF2-40B4-BE49-F238E27FC236}">
                <a16:creationId xmlns:a16="http://schemas.microsoft.com/office/drawing/2014/main" id="{95CA6170-045C-3965-148B-4F9B87D4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" t="47593" b="-251"/>
          <a:stretch/>
        </p:blipFill>
        <p:spPr>
          <a:xfrm>
            <a:off x="36784" y="2014864"/>
            <a:ext cx="3406874" cy="1542517"/>
          </a:xfrm>
          <a:prstGeom prst="ellipse">
            <a:avLst/>
          </a:prstGeom>
        </p:spPr>
      </p:pic>
      <p:pic>
        <p:nvPicPr>
          <p:cNvPr id="11" name="Picture 10" descr="A close-up of a dna model&#10;&#10;Description automatically generated">
            <a:extLst>
              <a:ext uri="{FF2B5EF4-FFF2-40B4-BE49-F238E27FC236}">
                <a16:creationId xmlns:a16="http://schemas.microsoft.com/office/drawing/2014/main" id="{BD8159C7-9E28-E3CA-4A45-59A7DE31B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t="7473" b="-1593"/>
          <a:stretch/>
        </p:blipFill>
        <p:spPr>
          <a:xfrm>
            <a:off x="2284089" y="3506666"/>
            <a:ext cx="4572000" cy="1647091"/>
          </a:xfrm>
          <a:prstGeom prst="ellipse">
            <a:avLst/>
          </a:prstGeom>
        </p:spPr>
      </p:pic>
      <p:pic>
        <p:nvPicPr>
          <p:cNvPr id="10" name="Picture 9" descr="A structure of a protein&#10;&#10;Description automatically generated">
            <a:extLst>
              <a:ext uri="{FF2B5EF4-FFF2-40B4-BE49-F238E27FC236}">
                <a16:creationId xmlns:a16="http://schemas.microsoft.com/office/drawing/2014/main" id="{3B22292E-C645-44E3-0153-1FEA1B74F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6000"/>
          </a:blip>
          <a:srcRect l="-112" t="-217" r="16737" b="-47"/>
          <a:stretch/>
        </p:blipFill>
        <p:spPr>
          <a:xfrm>
            <a:off x="5328860" y="1559681"/>
            <a:ext cx="3811924" cy="2450128"/>
          </a:xfrm>
          <a:prstGeom prst="rect">
            <a:avLst/>
          </a:prstGeom>
        </p:spPr>
      </p:pic>
      <p:pic>
        <p:nvPicPr>
          <p:cNvPr id="9" name="Picture 8" descr="A large white machine with a black and white screen&#10;&#10;Description automatically generated">
            <a:extLst>
              <a:ext uri="{FF2B5EF4-FFF2-40B4-BE49-F238E27FC236}">
                <a16:creationId xmlns:a16="http://schemas.microsoft.com/office/drawing/2014/main" id="{45584F1F-1113-E1F8-6F74-B2880EB6D6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3299344" y="1203630"/>
            <a:ext cx="3006588" cy="1986824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7473" y="48488"/>
            <a:ext cx="8244110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lancy"/>
                <a:ea typeface="+mn-ea"/>
                <a:cs typeface="+mn-cs"/>
              </a:rPr>
              <a:t>Computational revolution in Structural Biology</a:t>
            </a:r>
            <a:endParaRPr lang="en-US" sz="2400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81C5D-72FA-5B4A-8C51-5167364586A0}"/>
              </a:ext>
            </a:extLst>
          </p:cNvPr>
          <p:cNvSpPr txBox="1"/>
          <p:nvPr/>
        </p:nvSpPr>
        <p:spPr>
          <a:xfrm>
            <a:off x="894524" y="568171"/>
            <a:ext cx="30066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900" err="1">
                <a:latin typeface="Roboto Mono"/>
                <a:ea typeface="Roboto Mono"/>
              </a:rPr>
              <a:t>ResTech</a:t>
            </a:r>
            <a:r>
              <a:rPr lang="en-AU" sz="900">
                <a:latin typeface="Roboto Mono"/>
                <a:ea typeface="Roboto Mono"/>
              </a:rPr>
              <a:t> All Hands Meeting: 2024 July 13</a:t>
            </a:r>
            <a:endParaRPr lang="en-US">
              <a:latin typeface="Calibri" panose="020F0502020204030204"/>
              <a:ea typeface="Roboto Mono"/>
              <a:cs typeface="Calibri" panose="020F0502020204030204"/>
            </a:endParaRPr>
          </a:p>
          <a:p>
            <a:r>
              <a:rPr lang="en-AU" sz="900" b="1">
                <a:latin typeface="Roboto Mono"/>
                <a:ea typeface="Roboto Mono"/>
              </a:rPr>
              <a:t>Dr Keiran Rowell</a:t>
            </a:r>
            <a:endParaRPr lang="en-AU" sz="900">
              <a:latin typeface="Roboto Mono"/>
              <a:ea typeface="Roboto Mono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D52DED-1888-0C26-4A8F-75731AB1D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" y="3811876"/>
            <a:ext cx="1733839" cy="1329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B6F9B-3E52-2B26-B0B8-130617BA60C0}"/>
              </a:ext>
            </a:extLst>
          </p:cNvPr>
          <p:cNvSpPr txBox="1"/>
          <p:nvPr/>
        </p:nvSpPr>
        <p:spPr>
          <a:xfrm>
            <a:off x="3164242" y="2012482"/>
            <a:ext cx="2816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>
                <a:latin typeface="Roboto Mono"/>
              </a:rPr>
              <a:t>From Instrument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9CB17-066D-2B96-E6E3-FCE6D9AF25AB}"/>
              </a:ext>
            </a:extLst>
          </p:cNvPr>
          <p:cNvSpPr txBox="1"/>
          <p:nvPr/>
        </p:nvSpPr>
        <p:spPr>
          <a:xfrm>
            <a:off x="6879628" y="2498927"/>
            <a:ext cx="1482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>
                <a:latin typeface="Roboto Mono"/>
              </a:rPr>
              <a:t>To Clinic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CE16A-FCDB-301C-0AD4-F7E270F9F67A}"/>
              </a:ext>
            </a:extLst>
          </p:cNvPr>
          <p:cNvSpPr txBox="1"/>
          <p:nvPr/>
        </p:nvSpPr>
        <p:spPr>
          <a:xfrm>
            <a:off x="3164242" y="4144617"/>
            <a:ext cx="2816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>
                <a:latin typeface="Roboto Mono"/>
              </a:rPr>
              <a:t>To Science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5D8B4-9243-EB5F-A31D-3E03A18C3A16}"/>
              </a:ext>
            </a:extLst>
          </p:cNvPr>
          <p:cNvSpPr txBox="1"/>
          <p:nvPr/>
        </p:nvSpPr>
        <p:spPr>
          <a:xfrm>
            <a:off x="350703" y="2605962"/>
            <a:ext cx="2816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>
                <a:latin typeface="Roboto Mono"/>
              </a:rPr>
              <a:t>From Computer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109817" y="-514"/>
            <a:ext cx="8073547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latin typeface="Clancy"/>
                <a:ea typeface="+mn-ea"/>
                <a:cs typeface="+mn-cs"/>
              </a:rPr>
              <a:t>Improved Workflows</a:t>
            </a:r>
            <a:r>
              <a:rPr lang="en-US" sz="2400" dirty="0">
                <a:latin typeface="Clancy"/>
                <a:ea typeface="+mn-ea"/>
                <a:cs typeface="+mn-cs"/>
              </a:rPr>
              <a:t> – HPC + Network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856F7-2BB8-9600-111B-F0FB7D0B9A6D}"/>
              </a:ext>
            </a:extLst>
          </p:cNvPr>
          <p:cNvSpPr txBox="1"/>
          <p:nvPr/>
        </p:nvSpPr>
        <p:spPr>
          <a:xfrm>
            <a:off x="2267" y="611280"/>
            <a:ext cx="813667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Data transfer</a:t>
            </a:r>
            <a:r>
              <a:rPr lang="en-US" sz="1450" b="1">
                <a:latin typeface="Roboto Mono"/>
              </a:rPr>
              <a:t> </a:t>
            </a:r>
            <a:r>
              <a:rPr lang="en-US" sz="1500" b="1">
                <a:ea typeface="+mn-lt"/>
                <a:cs typeface="+mn-lt"/>
              </a:rPr>
              <a:t>–  </a:t>
            </a:r>
            <a:r>
              <a:rPr lang="en-US" sz="1500">
                <a:latin typeface="Calibri"/>
                <a:ea typeface="Calibri"/>
                <a:cs typeface="Calibri"/>
              </a:rPr>
              <a:t>couple </a:t>
            </a:r>
            <a:r>
              <a:rPr lang="en-US" sz="1450">
                <a:latin typeface="Roboto Mono"/>
                <a:ea typeface="Roboto Mono"/>
                <a:cs typeface="Calibri"/>
              </a:rPr>
              <a:t>TBs</a:t>
            </a:r>
            <a:r>
              <a:rPr lang="en-US" sz="1450">
                <a:latin typeface="Roboto Mono"/>
              </a:rPr>
              <a:t>/day/</a:t>
            </a:r>
            <a:r>
              <a:rPr lang="en-US" sz="1450" err="1">
                <a:latin typeface="Roboto Mono"/>
              </a:rPr>
              <a:t>CryoEM</a:t>
            </a:r>
            <a:r>
              <a:rPr lang="en-US" sz="1450">
                <a:latin typeface="Roboto Mono"/>
              </a:rPr>
              <a:t> scope -&gt; GPU worker SSD cache</a:t>
            </a:r>
            <a:endParaRPr lang="en-US" sz="1450">
              <a:solidFill>
                <a:srgbClr val="000000"/>
              </a:solidFill>
              <a:latin typeface="Roboto Mono"/>
              <a:ea typeface="Roboto Mono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7B1CD-B0F8-F2FF-63FA-3E040C8AD2BA}"/>
              </a:ext>
            </a:extLst>
          </p:cNvPr>
          <p:cNvSpPr txBox="1"/>
          <p:nvPr/>
        </p:nvSpPr>
        <p:spPr>
          <a:xfrm>
            <a:off x="-390" y="1399305"/>
            <a:ext cx="738949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GPU nodes</a:t>
            </a:r>
            <a:r>
              <a:rPr lang="en-US" sz="1450" b="1">
                <a:latin typeface="Roboto Mono"/>
              </a:rPr>
              <a:t> for structure prediction – </a:t>
            </a:r>
            <a:r>
              <a:rPr lang="en-US" sz="1450">
                <a:latin typeface="Roboto Mono"/>
              </a:rPr>
              <a:t>new Hopper-141GB nodes</a:t>
            </a:r>
            <a:endParaRPr lang="en-US" sz="1450">
              <a:latin typeface="Roboto Mono"/>
              <a:ea typeface="Roboto Mono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06250-0875-99A3-5D7E-7C4A3D76DE34}"/>
              </a:ext>
            </a:extLst>
          </p:cNvPr>
          <p:cNvSpPr txBox="1"/>
          <p:nvPr/>
        </p:nvSpPr>
        <p:spPr>
          <a:xfrm>
            <a:off x="1239" y="1017279"/>
            <a:ext cx="828461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Next gen storage</a:t>
            </a:r>
            <a:r>
              <a:rPr lang="en-US" sz="1450" b="1">
                <a:latin typeface="Roboto Mono"/>
              </a:rPr>
              <a:t> – </a:t>
            </a:r>
            <a:r>
              <a:rPr lang="en-US" sz="1450">
                <a:latin typeface="Roboto Mono"/>
                <a:ea typeface="Roboto Mono"/>
              </a:rPr>
              <a:t>I</a:t>
            </a:r>
            <a:r>
              <a:rPr lang="en-US" sz="1450">
                <a:latin typeface="Roboto Mono"/>
              </a:rPr>
              <a:t>/O-bound, &gt;4x AlphaFold sequence align </a:t>
            </a:r>
            <a:r>
              <a:rPr lang="en-US" sz="1500">
                <a:ea typeface="+mn-lt"/>
                <a:cs typeface="+mn-lt"/>
              </a:rPr>
              <a:t>–</a:t>
            </a:r>
            <a:r>
              <a:rPr lang="en-US" sz="1450">
                <a:latin typeface="Roboto Mono"/>
              </a:rPr>
              <a:t> 7x </a:t>
            </a:r>
            <a:r>
              <a:rPr lang="en-US" sz="1450" err="1">
                <a:latin typeface="Roboto Mono"/>
              </a:rPr>
              <a:t>CryoEM</a:t>
            </a:r>
            <a:endParaRPr lang="en-US" sz="1450" b="1" err="1">
              <a:solidFill>
                <a:schemeClr val="accent2"/>
              </a:solidFill>
              <a:latin typeface="Roboto Mono"/>
              <a:ea typeface="Roboto Mon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DCED0-B64D-C66B-495F-A7642DE06D8D}"/>
              </a:ext>
            </a:extLst>
          </p:cNvPr>
          <p:cNvSpPr txBox="1"/>
          <p:nvPr/>
        </p:nvSpPr>
        <p:spPr>
          <a:xfrm>
            <a:off x="-389" y="1809131"/>
            <a:ext cx="8145051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GPU/CPU pipelines </a:t>
            </a:r>
            <a:r>
              <a:rPr lang="en-US" sz="1450" b="1">
                <a:latin typeface="Roboto Mono"/>
              </a:rPr>
              <a:t>- </a:t>
            </a:r>
            <a:r>
              <a:rPr lang="en-US" sz="1450" err="1">
                <a:latin typeface="Roboto Mono"/>
              </a:rPr>
              <a:t>BioCommons</a:t>
            </a:r>
            <a:r>
              <a:rPr lang="en-US" sz="1450">
                <a:latin typeface="Roboto Mono"/>
              </a:rPr>
              <a:t> </a:t>
            </a:r>
            <a:r>
              <a:rPr lang="en-US" sz="1450" err="1">
                <a:latin typeface="Roboto Mono"/>
              </a:rPr>
              <a:t>NextFlow</a:t>
            </a:r>
            <a:r>
              <a:rPr lang="en-US" sz="1450">
                <a:latin typeface="Roboto Mono"/>
              </a:rPr>
              <a:t> </a:t>
            </a:r>
            <a:r>
              <a:rPr lang="en-US" sz="1450" err="1">
                <a:latin typeface="Consolas"/>
              </a:rPr>
              <a:t>proteinfold</a:t>
            </a:r>
            <a:r>
              <a:rPr lang="en-US" sz="1450">
                <a:latin typeface="Consolas"/>
              </a:rPr>
              <a:t> - NCI/Pawsey</a:t>
            </a:r>
            <a:endParaRPr lang="en-US" sz="1450">
              <a:latin typeface="Consolas"/>
              <a:ea typeface="Roboto Mono"/>
              <a:cs typeface="Calibri"/>
            </a:endParaRPr>
          </a:p>
          <a:p>
            <a:endParaRPr lang="en-US" sz="1450" b="1">
              <a:latin typeface="Roboto Mono"/>
              <a:ea typeface="Roboto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3B8A9-6294-EA9F-7F3B-17C1A52014D8}"/>
              </a:ext>
            </a:extLst>
          </p:cNvPr>
          <p:cNvSpPr txBox="1"/>
          <p:nvPr/>
        </p:nvSpPr>
        <p:spPr>
          <a:xfrm>
            <a:off x="1492" y="2193410"/>
            <a:ext cx="8034514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More efficient</a:t>
            </a:r>
            <a:r>
              <a:rPr lang="en-US" sz="1450" b="1">
                <a:solidFill>
                  <a:schemeClr val="accent2"/>
                </a:solidFill>
                <a:latin typeface="Roboto Mono"/>
              </a:rPr>
              <a:t> </a:t>
            </a:r>
            <a:r>
              <a:rPr lang="en-US" sz="1450" b="1">
                <a:latin typeface="Roboto Mono"/>
              </a:rPr>
              <a:t>methods – </a:t>
            </a:r>
            <a:r>
              <a:rPr lang="en-US" sz="1450">
                <a:latin typeface="Consolas"/>
                <a:ea typeface="Roboto Mono"/>
              </a:rPr>
              <a:t>MMSeq2 faster </a:t>
            </a:r>
            <a:r>
              <a:rPr lang="en-US" sz="1450">
                <a:latin typeface="Roboto Mono"/>
              </a:rPr>
              <a:t>sequence alignment, </a:t>
            </a:r>
            <a:r>
              <a:rPr lang="en-US" sz="1450" err="1">
                <a:latin typeface="Consolas"/>
              </a:rPr>
              <a:t>ESMFold</a:t>
            </a:r>
            <a:endParaRPr lang="en-US" sz="1450" b="1" err="1">
              <a:latin typeface="Consolas"/>
              <a:ea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A5B04-1DC8-0C06-C0E0-2D75CB196DFD}"/>
              </a:ext>
            </a:extLst>
          </p:cNvPr>
          <p:cNvSpPr txBox="1"/>
          <p:nvPr/>
        </p:nvSpPr>
        <p:spPr>
          <a:xfrm>
            <a:off x="1492" y="2618647"/>
            <a:ext cx="796676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Interface </a:t>
            </a:r>
            <a:r>
              <a:rPr lang="en-US" sz="1450" b="1" i="1">
                <a:latin typeface="Roboto Mono"/>
              </a:rPr>
              <a:t>wet-lab scientist friendly</a:t>
            </a:r>
            <a:r>
              <a:rPr lang="en-US" sz="1450" b="1">
                <a:latin typeface="Roboto Mono"/>
              </a:rPr>
              <a:t> - </a:t>
            </a:r>
            <a:r>
              <a:rPr lang="en-US" sz="1450">
                <a:latin typeface="Roboto Mono"/>
              </a:rPr>
              <a:t>nice defaults, no CLI learning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D70DF4-0893-5BC9-1E14-2229B604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72" y="3122596"/>
            <a:ext cx="2753831" cy="2022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AF260-17A3-821F-7B8C-427E25CB701C}"/>
              </a:ext>
            </a:extLst>
          </p:cNvPr>
          <p:cNvSpPr txBox="1"/>
          <p:nvPr/>
        </p:nvSpPr>
        <p:spPr>
          <a:xfrm>
            <a:off x="7766255" y="4407923"/>
            <a:ext cx="121920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>
                <a:solidFill>
                  <a:srgbClr val="0070C0"/>
                </a:solidFill>
              </a:rPr>
              <a:t>neurosnap.ai</a:t>
            </a:r>
            <a:endParaRPr lang="en-US" sz="1450">
              <a:ea typeface="Calibri"/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A714AA-BD24-01BF-A29A-E5A504E0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3263"/>
            <a:ext cx="3035711" cy="15461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4CF083-C1A4-4216-B6DC-C4665219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968" y="3427134"/>
            <a:ext cx="4572000" cy="1450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290A1-4DDB-B0A8-73A0-911AB9E0D05E}"/>
              </a:ext>
            </a:extLst>
          </p:cNvPr>
          <p:cNvSpPr txBox="1"/>
          <p:nvPr/>
        </p:nvSpPr>
        <p:spPr>
          <a:xfrm>
            <a:off x="3765755" y="3189042"/>
            <a:ext cx="141584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70C0"/>
                </a:solidFill>
              </a:rPr>
              <a:t>usegalaxy.org.au</a:t>
            </a:r>
            <a:endParaRPr lang="en-GB" sz="130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ED115-F68C-52B2-D542-66B43B782BBE}"/>
              </a:ext>
            </a:extLst>
          </p:cNvPr>
          <p:cNvSpPr txBox="1"/>
          <p:nvPr/>
        </p:nvSpPr>
        <p:spPr>
          <a:xfrm>
            <a:off x="-50391" y="4669679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70C0"/>
                </a:solidFill>
              </a:rPr>
              <a:t>alphafold.restechlab.com</a:t>
            </a:r>
            <a:endParaRPr lang="en-GB" sz="13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68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4" grpId="0"/>
      <p:bldP spid="24" grpId="1"/>
      <p:bldP spid="2" grpId="0"/>
      <p:bldP spid="2" grpId="1"/>
      <p:bldP spid="3" grpId="0"/>
      <p:bldP spid="3" grpId="1"/>
      <p:bldP spid="4" grpId="0"/>
      <p:bldP spid="7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35558C8-C4BE-D48B-A801-C5F875B678FF}"/>
              </a:ext>
            </a:extLst>
          </p:cNvPr>
          <p:cNvSpPr txBox="1">
            <a:spLocks/>
          </p:cNvSpPr>
          <p:nvPr/>
        </p:nvSpPr>
        <p:spPr>
          <a:xfrm>
            <a:off x="2700" y="83124"/>
            <a:ext cx="8244110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lancy"/>
                <a:ea typeface="+mn-ea"/>
                <a:cs typeface="+mn-cs"/>
              </a:rPr>
              <a:t>What's the Future for compute in Struct Bio?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18A5E-3DA0-F159-CDD3-46D9B0781942}"/>
              </a:ext>
            </a:extLst>
          </p:cNvPr>
          <p:cNvSpPr txBox="1"/>
          <p:nvPr/>
        </p:nvSpPr>
        <p:spPr>
          <a:xfrm>
            <a:off x="2309" y="674832"/>
            <a:ext cx="905856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Protein-Interaction</a:t>
            </a:r>
            <a:r>
              <a:rPr lang="en-GB" sz="2000" b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 screening:</a:t>
            </a:r>
          </a:p>
          <a:p>
            <a:pPr marL="342900" indent="-342900">
              <a:buFont typeface="Arial,Sans-Serif"/>
              <a:buChar char="•"/>
            </a:pPr>
            <a:r>
              <a:rPr lang="en-GB" sz="2000" err="1">
                <a:ea typeface="Calibri"/>
                <a:cs typeface="Calibri"/>
              </a:rPr>
              <a:t>CoFolding</a:t>
            </a:r>
            <a:r>
              <a:rPr lang="en-GB" sz="2000">
                <a:ea typeface="Calibri"/>
                <a:cs typeface="Calibri"/>
              </a:rPr>
              <a:t> large #s of proteins and drug candidates</a:t>
            </a:r>
          </a:p>
          <a:p>
            <a:endParaRPr lang="en-GB" sz="2000" b="1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  <a:p>
            <a:r>
              <a:rPr lang="en-GB" sz="2000" b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Workflow integration </a:t>
            </a:r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with sequence data</a:t>
            </a:r>
            <a:r>
              <a:rPr lang="en-GB" sz="2000" b="1">
                <a:ea typeface="Calibri"/>
                <a:cs typeface="Calibri"/>
              </a:rPr>
              <a:t>:</a:t>
            </a:r>
            <a:endParaRPr lang="en-GB" sz="65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Ramaciotti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RNASeq</a:t>
            </a:r>
            <a:r>
              <a:rPr lang="en-GB" sz="2000">
                <a:ea typeface="Calibri"/>
                <a:cs typeface="Calibri"/>
              </a:rPr>
              <a:t> data in Katana -&gt; workflow to </a:t>
            </a:r>
            <a:r>
              <a:rPr lang="en-GB" sz="2000" err="1">
                <a:solidFill>
                  <a:schemeClr val="accent2"/>
                </a:solidFill>
                <a:ea typeface="Calibri"/>
                <a:cs typeface="Calibri"/>
              </a:rPr>
              <a:t>RFoldNA</a:t>
            </a:r>
            <a:r>
              <a:rPr lang="en-GB" sz="2000">
                <a:ea typeface="Calibri"/>
                <a:cs typeface="Calibri"/>
              </a:rPr>
              <a:t> 3D predictions</a:t>
            </a:r>
          </a:p>
          <a:p>
            <a:pPr marL="342900" indent="-342900">
              <a:buFont typeface="Arial"/>
              <a:buChar char="•"/>
            </a:pPr>
            <a:endParaRPr lang="en-GB" sz="2000">
              <a:ea typeface="Calibri"/>
              <a:cs typeface="Calibri"/>
            </a:endParaRPr>
          </a:p>
          <a:p>
            <a:r>
              <a:rPr lang="en-GB" sz="2000" b="1" err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CryoEM</a:t>
            </a:r>
            <a:r>
              <a:rPr lang="en-GB" sz="2000" b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 &lt;-&gt; AlphaFold</a:t>
            </a:r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 cross talk</a:t>
            </a:r>
            <a:r>
              <a:rPr lang="en-GB" sz="2000" b="1">
                <a:solidFill>
                  <a:srgbClr val="000000"/>
                </a:solidFill>
                <a:ea typeface="Calibri"/>
                <a:cs typeface="Calibri"/>
              </a:rPr>
              <a:t>:</a:t>
            </a:r>
            <a:endParaRPr lang="en-GB" sz="2000"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2000">
                <a:solidFill>
                  <a:srgbClr val="000000"/>
                </a:solidFill>
                <a:ea typeface="Calibri"/>
                <a:cs typeface="Calibri"/>
              </a:rPr>
              <a:t>Experimental density maps will help </a:t>
            </a:r>
            <a:r>
              <a:rPr lang="en-GB" sz="2000" i="1">
                <a:solidFill>
                  <a:srgbClr val="000000"/>
                </a:solidFill>
                <a:ea typeface="Calibri"/>
                <a:cs typeface="Calibri"/>
              </a:rPr>
              <a:t>de novo</a:t>
            </a:r>
            <a:r>
              <a:rPr lang="en-GB" sz="2000">
                <a:solidFill>
                  <a:srgbClr val="000000"/>
                </a:solidFill>
                <a:ea typeface="Calibri"/>
                <a:cs typeface="Calibri"/>
              </a:rPr>
              <a:t> structure prediction and vice versa</a:t>
            </a:r>
            <a:endParaRPr lang="en-GB"/>
          </a:p>
          <a:p>
            <a:pPr marL="342900" indent="-342900">
              <a:buFont typeface="Arial"/>
              <a:buChar char="•"/>
            </a:pPr>
            <a:endParaRPr lang="en-GB" sz="200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Molecular </a:t>
            </a:r>
            <a:r>
              <a:rPr lang="en-GB" sz="2000" b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Dynamics</a:t>
            </a:r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ea typeface="Calibri"/>
                <a:cs typeface="Calibri"/>
              </a:rPr>
              <a:t>AlphaFold produces single static structures </a:t>
            </a:r>
          </a:p>
          <a:p>
            <a:pPr marL="342900" indent="-342900">
              <a:buFont typeface="Arial"/>
              <a:buChar char="•"/>
            </a:pPr>
            <a:endParaRPr lang="en-GB" sz="2000">
              <a:ea typeface="Calibri"/>
              <a:cs typeface="Calibri"/>
            </a:endParaRPr>
          </a:p>
          <a:p>
            <a:r>
              <a:rPr lang="en-GB" sz="2000" b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GPU Quantum Chemistry</a:t>
            </a:r>
            <a:r>
              <a:rPr lang="en-GB" sz="200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 of whole proteins</a:t>
            </a:r>
            <a:r>
              <a:rPr lang="en-GB" sz="2000" b="1">
                <a:ea typeface="Calibri"/>
                <a:cs typeface="Calibri"/>
              </a:rPr>
              <a:t>:</a:t>
            </a:r>
            <a:endParaRPr lang="en-GB"/>
          </a:p>
          <a:p>
            <a:pPr marL="342900" indent="-342900">
              <a:buFont typeface="Arial"/>
              <a:buChar char="•"/>
            </a:pPr>
            <a:r>
              <a:rPr lang="en-GB" sz="2000">
                <a:ea typeface="Calibri"/>
                <a:cs typeface="Calibri"/>
              </a:rPr>
              <a:t>AlphaFold skips molecular physics. </a:t>
            </a:r>
            <a:r>
              <a:rPr lang="en-GB" sz="20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QDX</a:t>
            </a:r>
            <a:r>
              <a:rPr lang="en-GB" sz="200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 </a:t>
            </a:r>
            <a:r>
              <a:rPr lang="en-GB" sz="2000">
                <a:ea typeface="Calibri"/>
                <a:cs typeface="Calibri"/>
              </a:rPr>
              <a:t>(Barca group) has protein-scale </a:t>
            </a:r>
            <a:r>
              <a:rPr lang="en-GB" sz="2000">
                <a:solidFill>
                  <a:srgbClr val="000000"/>
                </a:solidFill>
                <a:ea typeface="Calibri"/>
                <a:cs typeface="Calibri"/>
              </a:rPr>
              <a:t>QM </a:t>
            </a:r>
            <a:r>
              <a:rPr lang="en-GB" sz="2000">
                <a:ea typeface="Calibri"/>
                <a:cs typeface="Calibri"/>
              </a:rPr>
              <a:t>calcs </a:t>
            </a:r>
          </a:p>
          <a:p>
            <a:endParaRPr lang="en-GB" sz="20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322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D3F9-F91A-0348-8CA3-C4AB452F1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080" y="1855465"/>
            <a:ext cx="7484676" cy="723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500" dirty="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Questions </a:t>
            </a:r>
            <a:r>
              <a:rPr lang="en-US" sz="4500" dirty="0">
                <a:latin typeface="Clancy"/>
                <a:ea typeface="+mn-ea"/>
                <a:cs typeface="+mn-cs"/>
              </a:rPr>
              <a:t>/ Discussion</a:t>
            </a:r>
            <a:endParaRPr lang="en-US" sz="4500" dirty="0">
              <a:latin typeface="Clancy" pitchFamily="2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5E4E1-6D1E-8E42-8BEA-51C4018D549C}"/>
              </a:ext>
            </a:extLst>
          </p:cNvPr>
          <p:cNvSpPr txBox="1"/>
          <p:nvPr/>
        </p:nvSpPr>
        <p:spPr>
          <a:xfrm>
            <a:off x="340053" y="4208017"/>
            <a:ext cx="3908690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 dirty="0">
                <a:latin typeface="Roboto Mono"/>
                <a:ea typeface="Roboto Mono"/>
              </a:rPr>
              <a:t>How to make these tools accessible</a:t>
            </a:r>
            <a:endParaRPr lang="en-US" sz="650" dirty="0">
              <a:ea typeface="Roboto Mon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114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540D21-94D3-C8FB-E4BC-9C95B5EA0362}"/>
              </a:ext>
            </a:extLst>
          </p:cNvPr>
          <p:cNvSpPr/>
          <p:nvPr/>
        </p:nvSpPr>
        <p:spPr>
          <a:xfrm>
            <a:off x="3819888" y="848249"/>
            <a:ext cx="2149336" cy="163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F96D9-540B-0D4D-A7FC-D96691A4F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303" y="152944"/>
            <a:ext cx="5971099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latin typeface="Clancy"/>
                <a:ea typeface="+mn-ea"/>
                <a:cs typeface="Calibri Light"/>
              </a:rPr>
              <a:t>Structural Biology &amp; Modelling</a:t>
            </a:r>
            <a:endParaRPr lang="en-US" sz="2400">
              <a:solidFill>
                <a:srgbClr val="000000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F1BB6-9452-6B87-C38B-A1B45DEBC700}"/>
              </a:ext>
            </a:extLst>
          </p:cNvPr>
          <p:cNvSpPr txBox="1"/>
          <p:nvPr/>
        </p:nvSpPr>
        <p:spPr>
          <a:xfrm>
            <a:off x="-130" y="596374"/>
            <a:ext cx="68597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Molecules</a:t>
            </a:r>
            <a:r>
              <a:rPr lang="en-GB" sz="2000">
                <a:latin typeface="Calibri"/>
                <a:cs typeface="Calibri"/>
              </a:rPr>
              <a:t>: 3D, represented by many models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18531-4376-4988-3B24-243EFB9F11A3}"/>
              </a:ext>
            </a:extLst>
          </p:cNvPr>
          <p:cNvSpPr txBox="1"/>
          <p:nvPr/>
        </p:nvSpPr>
        <p:spPr>
          <a:xfrm>
            <a:off x="12074" y="2245032"/>
            <a:ext cx="5970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cs typeface="Segoe UI"/>
              </a:rPr>
              <a:t>​'</a:t>
            </a:r>
            <a:r>
              <a:rPr lang="en-GB" sz="1800" b="1">
                <a:cs typeface="Segoe UI"/>
              </a:rPr>
              <a:t>Chemical Accuracy'</a:t>
            </a:r>
            <a:r>
              <a:rPr lang="en-GB" sz="1800">
                <a:cs typeface="Segoe UI"/>
              </a:rPr>
              <a:t> - models go beyond ​</a:t>
            </a:r>
            <a:endParaRPr lang="en-US" sz="1800">
              <a:ea typeface="Calibri"/>
              <a:cs typeface="Calibri"/>
            </a:endParaRPr>
          </a:p>
          <a:p>
            <a:r>
              <a:rPr lang="en-GB" sz="1800">
                <a:cs typeface="Segoe UI"/>
              </a:rPr>
              <a:t>depictions, </a:t>
            </a:r>
            <a:r>
              <a:rPr lang="en-GB" sz="1800" u="sng">
                <a:solidFill>
                  <a:srgbClr val="548235"/>
                </a:solidFill>
                <a:cs typeface="Segoe UI"/>
              </a:rPr>
              <a:t>determine behaviour</a:t>
            </a:r>
            <a:r>
              <a:rPr lang="en-GB" sz="1800">
                <a:cs typeface="Segoe UI"/>
              </a:rPr>
              <a:t>​</a:t>
            </a:r>
            <a:endParaRPr lang="en-GB" sz="1800">
              <a:ea typeface="Calibr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E1710-3E6F-221E-062D-C0BF07199A72}"/>
              </a:ext>
            </a:extLst>
          </p:cNvPr>
          <p:cNvSpPr txBox="1"/>
          <p:nvPr/>
        </p:nvSpPr>
        <p:spPr>
          <a:xfrm>
            <a:off x="5862" y="3010856"/>
            <a:ext cx="597437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cs typeface="Segoe UI"/>
              </a:rPr>
              <a:t>Depends on application:​</a:t>
            </a:r>
            <a:endParaRPr lang="en-GB" sz="1600">
              <a:ea typeface="Calibr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>
                <a:solidFill>
                  <a:srgbClr val="7F7F7F"/>
                </a:solidFill>
                <a:cs typeface="Arial"/>
              </a:rPr>
              <a:t>Reaction energies</a:t>
            </a:r>
            <a:r>
              <a:rPr lang="en-GB" sz="1600">
                <a:cs typeface="Arial"/>
              </a:rPr>
              <a:t>: 1/100</a:t>
            </a:r>
            <a:r>
              <a:rPr lang="en-GB" sz="1600" baseline="30000">
                <a:cs typeface="Arial"/>
              </a:rPr>
              <a:t>th</a:t>
            </a:r>
            <a:r>
              <a:rPr lang="en-GB" sz="1600">
                <a:cs typeface="Arial"/>
              </a:rPr>
              <a:t> of bond strength energy​</a:t>
            </a:r>
            <a:endParaRPr lang="en-GB" sz="160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>
                <a:solidFill>
                  <a:schemeClr val="accent6">
                    <a:lumMod val="75000"/>
                  </a:schemeClr>
                </a:solidFill>
                <a:cs typeface="Arial"/>
              </a:rPr>
              <a:t>Protein structures</a:t>
            </a:r>
            <a:r>
              <a:rPr lang="en-GB" sz="1600">
                <a:cs typeface="Arial"/>
              </a:rPr>
              <a:t>: 0.1-0.3 nm </a:t>
            </a:r>
            <a:r>
              <a:rPr lang="en-GB" sz="1600" i="1">
                <a:cs typeface="Arial"/>
              </a:rPr>
              <a:t>'atomic resolution'</a:t>
            </a:r>
            <a:r>
              <a:rPr lang="en-GB" sz="1600">
                <a:cs typeface="Arial"/>
              </a:rPr>
              <a:t> ​</a:t>
            </a:r>
            <a:endParaRPr lang="en-GB" sz="160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>
                <a:solidFill>
                  <a:schemeClr val="accent6">
                    <a:lumMod val="75000"/>
                  </a:schemeClr>
                </a:solidFill>
                <a:cs typeface="Arial"/>
              </a:rPr>
              <a:t>Structural Evolution</a:t>
            </a:r>
            <a:r>
              <a:rPr lang="en-GB" sz="1600">
                <a:cs typeface="Arial"/>
              </a:rPr>
              <a:t>: 1-in-1-billion spatial alignments</a:t>
            </a:r>
            <a:endParaRPr lang="en-GB" sz="1600">
              <a:ea typeface="Calibri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4EC35-71C4-983C-1572-6F49A7AC5D8A}"/>
              </a:ext>
            </a:extLst>
          </p:cNvPr>
          <p:cNvSpPr txBox="1"/>
          <p:nvPr/>
        </p:nvSpPr>
        <p:spPr>
          <a:xfrm>
            <a:off x="5862" y="4128212"/>
            <a:ext cx="59743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cs typeface="Segoe UI"/>
              </a:rPr>
              <a:t>Structures 'hand-made' -&gt; </a:t>
            </a:r>
            <a:r>
              <a:rPr lang="en-GB" sz="1600">
                <a:solidFill>
                  <a:srgbClr val="548235"/>
                </a:solidFill>
                <a:cs typeface="Segoe UI"/>
              </a:rPr>
              <a:t>routine in the last 3 years</a:t>
            </a:r>
            <a:r>
              <a:rPr lang="en-GB" sz="1600">
                <a:cs typeface="Segoe UI"/>
              </a:rPr>
              <a:t>​</a:t>
            </a:r>
            <a:endParaRPr lang="en-GB" sz="1600">
              <a:ea typeface="Calibri"/>
              <a:cs typeface="Segoe UI"/>
            </a:endParaRPr>
          </a:p>
          <a:p>
            <a:r>
              <a:rPr lang="en-GB" sz="1600">
                <a:cs typeface="Segoe UI"/>
              </a:rPr>
              <a:t>​</a:t>
            </a:r>
            <a:endParaRPr lang="en-GB" sz="1600">
              <a:ea typeface="Calibri"/>
              <a:cs typeface="Segoe UI"/>
            </a:endParaRPr>
          </a:p>
          <a:p>
            <a:r>
              <a:rPr lang="en-GB" sz="1600">
                <a:cs typeface="Segoe UI"/>
              </a:rPr>
              <a:t>Comp. Struct. Bio. </a:t>
            </a:r>
            <a:r>
              <a:rPr lang="en-GB" sz="1600" i="1" u="sng">
                <a:cs typeface="Segoe UI"/>
              </a:rPr>
              <a:t>was</a:t>
            </a:r>
            <a:r>
              <a:rPr lang="en-GB" sz="1600" i="1">
                <a:cs typeface="Segoe UI"/>
              </a:rPr>
              <a:t> </a:t>
            </a:r>
            <a:r>
              <a:rPr lang="en-GB" sz="1600">
                <a:cs typeface="Segoe UI"/>
              </a:rPr>
              <a:t>academic, now </a:t>
            </a:r>
            <a:r>
              <a:rPr lang="en-GB" sz="1600">
                <a:solidFill>
                  <a:srgbClr val="ED7D31"/>
                </a:solidFill>
                <a:cs typeface="Segoe UI"/>
              </a:rPr>
              <a:t>determines science</a:t>
            </a:r>
            <a:r>
              <a:rPr lang="en-GB" sz="1600">
                <a:cs typeface="Segoe UI"/>
              </a:rPr>
              <a:t>​</a:t>
            </a:r>
            <a:endParaRPr lang="en-GB" sz="1600">
              <a:ea typeface="Calibri"/>
              <a:cs typeface="Segoe U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F620E16-30EB-8E5C-5B34-953B3F254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741" y="941733"/>
            <a:ext cx="2015833" cy="1607655"/>
          </a:xfrm>
          <a:prstGeom prst="rect">
            <a:avLst/>
          </a:prstGeom>
        </p:spPr>
      </p:pic>
      <p:pic>
        <p:nvPicPr>
          <p:cNvPr id="11" name="Picture 10" descr="A diagram of a multifunctional enzyme complex&#10;&#10;Description automatically generated">
            <a:extLst>
              <a:ext uri="{FF2B5EF4-FFF2-40B4-BE49-F238E27FC236}">
                <a16:creationId xmlns:a16="http://schemas.microsoft.com/office/drawing/2014/main" id="{DA371483-BC36-2792-3252-70012D6B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19" y="994534"/>
            <a:ext cx="2648778" cy="1247361"/>
          </a:xfrm>
          <a:prstGeom prst="rect">
            <a:avLst/>
          </a:prstGeom>
        </p:spPr>
      </p:pic>
      <p:pic>
        <p:nvPicPr>
          <p:cNvPr id="12" name="Picture 11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2D10DC6B-DFEF-4522-A708-02D3BC3E3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" y="991429"/>
            <a:ext cx="996305" cy="11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4E01D9-6DAA-53B4-DC8C-943FF5C40AF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914465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>
                <a:latin typeface="Clancy"/>
                <a:ea typeface="+mn-ea"/>
                <a:cs typeface="+mn-cs"/>
              </a:rPr>
              <a:t>Models in Chemical Biology - </a:t>
            </a:r>
            <a:r>
              <a:rPr lang="en-US" sz="2200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function 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lancy"/>
                <a:ea typeface="+mn-ea"/>
                <a:cs typeface="+mn-cs"/>
              </a:rPr>
              <a:t>follows </a:t>
            </a:r>
            <a:r>
              <a:rPr lang="en-US" sz="2200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chemical form</a:t>
            </a:r>
            <a:endParaRPr lang="en-US" sz="22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book cover with a white background&#10;&#10;Description automatically generated">
            <a:extLst>
              <a:ext uri="{FF2B5EF4-FFF2-40B4-BE49-F238E27FC236}">
                <a16:creationId xmlns:a16="http://schemas.microsoft.com/office/drawing/2014/main" id="{58477F0E-7B8D-69BE-8B70-05BE9235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0" y="583760"/>
            <a:ext cx="1157495" cy="1839191"/>
          </a:xfrm>
          <a:prstGeom prst="rect">
            <a:avLst/>
          </a:prstGeom>
        </p:spPr>
      </p:pic>
      <p:pic>
        <p:nvPicPr>
          <p:cNvPr id="7" name="Picture 6" descr="A person pointing at a model of a structure&#10;&#10;Description automatically generated">
            <a:extLst>
              <a:ext uri="{FF2B5EF4-FFF2-40B4-BE49-F238E27FC236}">
                <a16:creationId xmlns:a16="http://schemas.microsoft.com/office/drawing/2014/main" id="{00462D3D-58F4-21CA-757E-214B632B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73" y="587808"/>
            <a:ext cx="2447925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622AB-D7F8-1308-0855-71E1B80FF28A}"/>
              </a:ext>
            </a:extLst>
          </p:cNvPr>
          <p:cNvSpPr txBox="1"/>
          <p:nvPr/>
        </p:nvSpPr>
        <p:spPr>
          <a:xfrm>
            <a:off x="3535527" y="3100499"/>
            <a:ext cx="24047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900">
                <a:latin typeface="Roboto Mono"/>
                <a:ea typeface="Roboto Mono"/>
              </a:rPr>
              <a:t>Watson &amp; Crick's DNA  double-helix model </a:t>
            </a:r>
            <a:r>
              <a:rPr lang="en-AU" sz="900" b="1">
                <a:latin typeface="Roboto Mono"/>
                <a:ea typeface="Roboto Mono"/>
                <a:cs typeface="+mn-lt"/>
              </a:rPr>
              <a:t>1953</a:t>
            </a:r>
            <a:endParaRPr lang="en-US" err="1">
              <a:cs typeface="Calibri" panose="020F0502020204030204"/>
            </a:endParaRPr>
          </a:p>
        </p:txBody>
      </p:sp>
      <p:pic>
        <p:nvPicPr>
          <p:cNvPr id="10" name="Picture 9" descr="A circular object with a circle in the center&#10;&#10;Description automatically generated">
            <a:extLst>
              <a:ext uri="{FF2B5EF4-FFF2-40B4-BE49-F238E27FC236}">
                <a16:creationId xmlns:a16="http://schemas.microsoft.com/office/drawing/2014/main" id="{55ADD871-DEFE-4E83-CB4F-E7BDAB3C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51" y="2177912"/>
            <a:ext cx="1568134" cy="1514476"/>
          </a:xfrm>
          <a:prstGeom prst="rect">
            <a:avLst/>
          </a:prstGeom>
        </p:spPr>
      </p:pic>
      <p:pic>
        <p:nvPicPr>
          <p:cNvPr id="11" name="Picture 10" descr="A person and person in a lab&#10;&#10;Description automatically generated">
            <a:extLst>
              <a:ext uri="{FF2B5EF4-FFF2-40B4-BE49-F238E27FC236}">
                <a16:creationId xmlns:a16="http://schemas.microsoft.com/office/drawing/2014/main" id="{A1B9C430-9632-F7FE-539C-E0D05CDD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631" y="587029"/>
            <a:ext cx="2049946" cy="1509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DFA051-A51D-3FBD-8FF2-5D603AEDDA4B}"/>
              </a:ext>
            </a:extLst>
          </p:cNvPr>
          <p:cNvSpPr txBox="1"/>
          <p:nvPr/>
        </p:nvSpPr>
        <p:spPr>
          <a:xfrm>
            <a:off x="1212574" y="37532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Wilkins &amp; Fraklin's X-ray diffraction images of DNA </a:t>
            </a:r>
            <a:r>
              <a:rPr lang="en-AU" sz="900" b="1">
                <a:latin typeface="Roboto Mono"/>
              </a:rPr>
              <a:t>1953</a:t>
            </a:r>
            <a:endParaRPr lang="en-AU" sz="900">
              <a:latin typeface="Roboto Mono"/>
              <a:ea typeface="Roboto Mo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B36CC-5C41-548F-8F9C-D62C032163D4}"/>
              </a:ext>
            </a:extLst>
          </p:cNvPr>
          <p:cNvSpPr txBox="1"/>
          <p:nvPr/>
        </p:nvSpPr>
        <p:spPr>
          <a:xfrm>
            <a:off x="-67089" y="2423905"/>
            <a:ext cx="191700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  <a:ea typeface="+mn-lt"/>
                <a:cs typeface="+mn-lt"/>
              </a:rPr>
              <a:t>Schrödinger </a:t>
            </a:r>
            <a:r>
              <a:rPr lang="en-AU" sz="900">
                <a:latin typeface="Roboto Mono"/>
                <a:ea typeface="Roboto Mono"/>
                <a:cs typeface="+mn-lt"/>
              </a:rPr>
              <a:t>speculates on</a:t>
            </a:r>
            <a:endParaRPr lang="en-GB" sz="900">
              <a:latin typeface="Roboto Mono"/>
              <a:ea typeface="Roboto Mono"/>
              <a:cs typeface="+mn-lt"/>
            </a:endParaRPr>
          </a:p>
          <a:p>
            <a:pPr algn="ctr"/>
            <a:r>
              <a:rPr lang="en-AU" sz="900">
                <a:latin typeface="Roboto Mono"/>
                <a:ea typeface="Roboto Mono"/>
                <a:cs typeface="+mn-lt"/>
              </a:rPr>
              <a:t>the molecules of life </a:t>
            </a:r>
            <a:r>
              <a:rPr lang="en-AU" sz="900" b="1">
                <a:latin typeface="Roboto Mono"/>
                <a:ea typeface="Roboto Mono"/>
                <a:cs typeface="+mn-lt"/>
              </a:rPr>
              <a:t>1944</a:t>
            </a:r>
            <a:endParaRPr lang="en-AU" sz="900" b="1">
              <a:latin typeface="Roboto Mono"/>
              <a:ea typeface="Roboto Mono"/>
              <a:cs typeface="Calibri"/>
            </a:endParaRPr>
          </a:p>
        </p:txBody>
      </p:sp>
      <p:pic>
        <p:nvPicPr>
          <p:cNvPr id="14" name="Picture 13" descr="Men in suits holding a model&#10;&#10;Description automatically generated">
            <a:extLst>
              <a:ext uri="{FF2B5EF4-FFF2-40B4-BE49-F238E27FC236}">
                <a16:creationId xmlns:a16="http://schemas.microsoft.com/office/drawing/2014/main" id="{FCDEDB51-A29E-586E-983C-3A6D8769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4" y="584544"/>
            <a:ext cx="2381250" cy="2085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43748-AD57-E549-6937-076D47509094}"/>
              </a:ext>
            </a:extLst>
          </p:cNvPr>
          <p:cNvSpPr txBox="1"/>
          <p:nvPr/>
        </p:nvSpPr>
        <p:spPr>
          <a:xfrm>
            <a:off x="6051688" y="2672384"/>
            <a:ext cx="251335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Perutz &amp; Kendrew's model of the 3D structure of a protein (myoglobin) </a:t>
            </a:r>
            <a:r>
              <a:rPr lang="en-AU" sz="900" b="1">
                <a:latin typeface="Roboto Mono"/>
              </a:rPr>
              <a:t>1957 </a:t>
            </a:r>
            <a:r>
              <a:rPr lang="en-GB" sz="900" b="1">
                <a:latin typeface="Roboto Mono"/>
                <a:ea typeface="Roboto Mono"/>
              </a:rPr>
              <a:t>​</a:t>
            </a:r>
            <a:endParaRPr lang="en-GB">
              <a:cs typeface="Calibri" panose="020F0502020204030204"/>
            </a:endParaRPr>
          </a:p>
        </p:txBody>
      </p:sp>
      <p:pic>
        <p:nvPicPr>
          <p:cNvPr id="16" name="Picture 15" descr="A graph paper with a diagram&#10;&#10;Description automatically generated">
            <a:extLst>
              <a:ext uri="{FF2B5EF4-FFF2-40B4-BE49-F238E27FC236}">
                <a16:creationId xmlns:a16="http://schemas.microsoft.com/office/drawing/2014/main" id="{6A146747-5100-4863-5D41-617E7260E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517" y="3265005"/>
            <a:ext cx="1564447" cy="1880980"/>
          </a:xfrm>
          <a:prstGeom prst="rect">
            <a:avLst/>
          </a:prstGeom>
        </p:spPr>
      </p:pic>
      <p:pic>
        <p:nvPicPr>
          <p:cNvPr id="17" name="Picture 16" descr="A person sitting at a table with a model of a molecule&#10;&#10;Description automatically generated">
            <a:extLst>
              <a:ext uri="{FF2B5EF4-FFF2-40B4-BE49-F238E27FC236}">
                <a16:creationId xmlns:a16="http://schemas.microsoft.com/office/drawing/2014/main" id="{75F5AF48-FD3F-B84D-5D6E-4873D22BA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866" y="3588026"/>
            <a:ext cx="2123843" cy="1557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AF4005-6543-BD9D-6A35-8BD3E568FEEF}"/>
              </a:ext>
            </a:extLst>
          </p:cNvPr>
          <p:cNvSpPr txBox="1"/>
          <p:nvPr/>
        </p:nvSpPr>
        <p:spPr>
          <a:xfrm>
            <a:off x="2206487" y="4765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Kathleen Lonsdale resolves the structure of benzene </a:t>
            </a:r>
            <a:r>
              <a:rPr lang="en-AU" sz="900" b="1">
                <a:latin typeface="Roboto Mono"/>
              </a:rPr>
              <a:t>1924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16F4F-F0C1-994F-83C8-B6DC8CFDAD36}"/>
              </a:ext>
            </a:extLst>
          </p:cNvPr>
          <p:cNvSpPr txBox="1"/>
          <p:nvPr/>
        </p:nvSpPr>
        <p:spPr>
          <a:xfrm>
            <a:off x="3849501" y="3889915"/>
            <a:ext cx="4374610" cy="12080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50">
                <a:latin typeface="Roboto Mono"/>
                <a:ea typeface="Roboto Mono"/>
              </a:rPr>
              <a:t>Compute power – Moore's law +</a:t>
            </a:r>
            <a:br>
              <a:rPr lang="en-US" sz="1450">
                <a:latin typeface="Roboto Mono"/>
                <a:ea typeface="Roboto Mono"/>
              </a:rPr>
            </a:br>
            <a:r>
              <a:rPr lang="en-US" sz="1450">
                <a:latin typeface="Roboto Mono"/>
                <a:ea typeface="Roboto Mono"/>
              </a:rPr>
              <a:t>DNA Sequencing – super-Moore's law + </a:t>
            </a:r>
            <a:endParaRPr lang="en-US">
              <a:latin typeface="Calibri" panose="020F0502020204030204"/>
              <a:ea typeface="Roboto Mono"/>
              <a:cs typeface="Calibri" panose="020F0502020204030204"/>
            </a:endParaRPr>
          </a:p>
          <a:p>
            <a:r>
              <a:rPr lang="en-US" sz="1450">
                <a:latin typeface="Roboto Mono"/>
                <a:ea typeface="Roboto Mono"/>
              </a:rPr>
              <a:t>Deep Learning – context scaling laws</a:t>
            </a:r>
          </a:p>
          <a:p>
            <a:pPr algn="ctr"/>
            <a:r>
              <a:rPr lang="en-US" sz="1450">
                <a:latin typeface="Roboto Mono"/>
                <a:ea typeface="Roboto Mono"/>
              </a:rPr>
              <a:t>=</a:t>
            </a:r>
          </a:p>
          <a:p>
            <a:r>
              <a:rPr lang="en-US" sz="1450">
                <a:latin typeface="Roboto Mono"/>
                <a:ea typeface="Roboto Mono"/>
              </a:rPr>
              <a:t> </a:t>
            </a:r>
            <a:r>
              <a:rPr lang="en-US" sz="1450" err="1">
                <a:latin typeface="Roboto Mono"/>
                <a:ea typeface="Roboto Mono"/>
              </a:rPr>
              <a:t>Comp.Struct.Bio</a:t>
            </a:r>
            <a:r>
              <a:rPr lang="en-US" sz="1450">
                <a:latin typeface="Roboto Mono"/>
                <a:ea typeface="Roboto Mono"/>
              </a:rPr>
              <a:t>. - </a:t>
            </a:r>
            <a:r>
              <a:rPr lang="en-US" sz="1450" b="1">
                <a:latin typeface="Roboto Mono"/>
                <a:ea typeface="Roboto Mono"/>
              </a:rPr>
              <a:t>1000x</a:t>
            </a:r>
            <a:r>
              <a:rPr lang="en-US" sz="1450">
                <a:latin typeface="Roboto Mono"/>
                <a:ea typeface="Roboto Mono"/>
              </a:rPr>
              <a:t> in 2 years</a:t>
            </a:r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1A7BC11-A041-0582-B7CA-7897F62DB707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76808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X-rays</a:t>
            </a:r>
            <a:r>
              <a:rPr lang="en-US" sz="2400" dirty="0">
                <a:latin typeface="Clancy"/>
                <a:ea typeface="+mn-ea"/>
                <a:cs typeface="+mn-cs"/>
              </a:rPr>
              <a:t> ruled 20</a:t>
            </a:r>
            <a:r>
              <a:rPr lang="en-US" sz="2400" baseline="30000" dirty="0">
                <a:latin typeface="Clancy"/>
                <a:ea typeface="+mn-ea"/>
                <a:cs typeface="+mn-cs"/>
              </a:rPr>
              <a:t>th</a:t>
            </a:r>
            <a:r>
              <a:rPr lang="en-US" sz="2400" dirty="0">
                <a:latin typeface="Clancy"/>
                <a:ea typeface="+mn-ea"/>
                <a:cs typeface="+mn-cs"/>
              </a:rPr>
              <a:t>C – </a:t>
            </a:r>
            <a:r>
              <a:rPr lang="en-US" sz="2400" err="1">
                <a:solidFill>
                  <a:srgbClr val="EBC34B"/>
                </a:solidFill>
                <a:latin typeface="Clancy"/>
                <a:ea typeface="+mn-ea"/>
                <a:cs typeface="+mn-cs"/>
              </a:rPr>
              <a:t>CryoEM</a:t>
            </a:r>
            <a:r>
              <a:rPr lang="en-US" sz="2400" dirty="0">
                <a:solidFill>
                  <a:srgbClr val="EBC34B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 dirty="0">
                <a:latin typeface="Clancy"/>
                <a:ea typeface="+mn-ea"/>
                <a:cs typeface="+mn-cs"/>
              </a:rPr>
              <a:t>&amp; </a:t>
            </a:r>
            <a:r>
              <a:rPr lang="en-US" sz="2400" dirty="0">
                <a:solidFill>
                  <a:srgbClr val="0070C0"/>
                </a:solidFill>
                <a:latin typeface="Clancy"/>
                <a:ea typeface="+mn-ea"/>
                <a:cs typeface="+mn-cs"/>
              </a:rPr>
              <a:t>Calcs </a:t>
            </a:r>
            <a:r>
              <a:rPr lang="en-US" sz="2400" dirty="0">
                <a:latin typeface="Clancy"/>
                <a:ea typeface="+mn-ea"/>
                <a:cs typeface="+mn-cs"/>
              </a:rPr>
              <a:t>the 21</a:t>
            </a:r>
            <a:r>
              <a:rPr lang="en-US" sz="2400" baseline="30000" dirty="0">
                <a:latin typeface="Clancy"/>
                <a:ea typeface="+mn-ea"/>
                <a:cs typeface="+mn-cs"/>
              </a:rPr>
              <a:t>st</a:t>
            </a:r>
            <a:r>
              <a:rPr lang="en-US" sz="2400" dirty="0">
                <a:latin typeface="Clancy"/>
                <a:ea typeface="+mn-ea"/>
                <a:cs typeface="+mn-cs"/>
              </a:rPr>
              <a:t> </a:t>
            </a:r>
            <a:endParaRPr lang="en-US" sz="2400" dirty="0">
              <a:solidFill>
                <a:schemeClr val="accent6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B2E0B1-2824-4039-B371-09D065D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279" y="537048"/>
            <a:ext cx="3056588" cy="2483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16A394-869B-2A99-37CA-5BEAE4E99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6" y="537048"/>
            <a:ext cx="4507787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CB9A7E-374D-04B1-342A-EF23E86B0D82}"/>
              </a:ext>
            </a:extLst>
          </p:cNvPr>
          <p:cNvSpPr/>
          <p:nvPr/>
        </p:nvSpPr>
        <p:spPr>
          <a:xfrm>
            <a:off x="921803" y="772425"/>
            <a:ext cx="863461" cy="130450"/>
          </a:xfrm>
          <a:prstGeom prst="rect">
            <a:avLst/>
          </a:prstGeom>
          <a:solidFill>
            <a:srgbClr val="7030A0">
              <a:alpha val="22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DE9E5-69C4-2E27-395D-F6CEE5D0D9D8}"/>
              </a:ext>
            </a:extLst>
          </p:cNvPr>
          <p:cNvCxnSpPr/>
          <p:nvPr/>
        </p:nvCxnSpPr>
        <p:spPr>
          <a:xfrm>
            <a:off x="1797738" y="871249"/>
            <a:ext cx="3976895" cy="1653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 dirty="0">
                <a:latin typeface="Clancy"/>
                <a:ea typeface="+mn-ea"/>
                <a:cs typeface="+mn-cs"/>
              </a:rPr>
              <a:t>' programs - </a:t>
            </a:r>
            <a:r>
              <a:rPr lang="en-US" sz="2400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co-evolution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 err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DeepLearning</a:t>
            </a:r>
            <a:r>
              <a:rPr lang="en-US" sz="2400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 </a:t>
            </a:r>
            <a:endParaRPr lang="en-US" sz="24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group of colorful arrows&#10;&#10;Description automatically generated">
            <a:extLst>
              <a:ext uri="{FF2B5EF4-FFF2-40B4-BE49-F238E27FC236}">
                <a16:creationId xmlns:a16="http://schemas.microsoft.com/office/drawing/2014/main" id="{6A1E6B16-69DD-38F0-E2FB-9AB31F4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24" y="3455191"/>
            <a:ext cx="1738042" cy="1222514"/>
          </a:xfrm>
          <a:prstGeom prst="rect">
            <a:avLst/>
          </a:prstGeom>
        </p:spPr>
      </p:pic>
      <p:pic>
        <p:nvPicPr>
          <p:cNvPr id="9" name="Picture 8" descr="A black and grey logo&#10;&#10;Description automatically generated">
            <a:extLst>
              <a:ext uri="{FF2B5EF4-FFF2-40B4-BE49-F238E27FC236}">
                <a16:creationId xmlns:a16="http://schemas.microsoft.com/office/drawing/2014/main" id="{8BD40A4F-B471-D61B-52B1-A9CF069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9" y="4683013"/>
            <a:ext cx="2826441" cy="468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4D598C-ED56-13BB-B2DB-136E70F2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0" y="3450925"/>
            <a:ext cx="1321364" cy="1228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C8FF1-5459-1CEB-CB51-E5EACCDF74B4}"/>
              </a:ext>
            </a:extLst>
          </p:cNvPr>
          <p:cNvSpPr txBox="1"/>
          <p:nvPr/>
        </p:nvSpPr>
        <p:spPr>
          <a:xfrm>
            <a:off x="2310" y="476488"/>
            <a:ext cx="79590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2"/>
                </a:solidFill>
              </a:rPr>
              <a:t>DL</a:t>
            </a:r>
            <a:r>
              <a:rPr lang="en-GB" sz="2400"/>
              <a:t>: </a:t>
            </a:r>
            <a:r>
              <a:rPr lang="en-GB" sz="1800" u="sng"/>
              <a:t>No physics</a:t>
            </a:r>
            <a:r>
              <a:rPr lang="en-GB" sz="1800"/>
              <a:t> of folding     –        Transformers     –    1D sequence -&gt; 3D structure </a:t>
            </a:r>
            <a:endParaRPr lang="en-GB" sz="1800">
              <a:ea typeface="Calibri"/>
              <a:cs typeface="Calibri"/>
            </a:endParaRPr>
          </a:p>
        </p:txBody>
      </p:sp>
      <p:pic>
        <p:nvPicPr>
          <p:cNvPr id="3" name="Picture 2" descr="https://i0.wp.com/www.blopig.com/blog/wp-content/uploads/2020/12/image-8.png">
            <a:extLst>
              <a:ext uri="{FF2B5EF4-FFF2-40B4-BE49-F238E27FC236}">
                <a16:creationId xmlns:a16="http://schemas.microsoft.com/office/drawing/2014/main" id="{AFD37DA2-9F8C-7876-126F-5C56936D1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058" y="873549"/>
            <a:ext cx="3146977" cy="1184944"/>
          </a:xfrm>
          <a:prstGeom prst="rect">
            <a:avLst/>
          </a:prstGeom>
        </p:spPr>
      </p:pic>
      <p:pic>
        <p:nvPicPr>
          <p:cNvPr id="4" name="Picture 3" descr="https://storage.googleapis.com/piip-intra-content-production/article-images/1659079235716/4306d79b-47ca-425d-ac9d-5aff1ee3c45d/3.png">
            <a:extLst>
              <a:ext uri="{FF2B5EF4-FFF2-40B4-BE49-F238E27FC236}">
                <a16:creationId xmlns:a16="http://schemas.microsoft.com/office/drawing/2014/main" id="{C87C0D4B-B24A-E277-0E3F-C14927548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13" y="871774"/>
            <a:ext cx="4376943" cy="1176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001B0-7BDB-A69A-03FD-558159396A0A}"/>
              </a:ext>
            </a:extLst>
          </p:cNvPr>
          <p:cNvSpPr txBox="1"/>
          <p:nvPr/>
        </p:nvSpPr>
        <p:spPr>
          <a:xfrm>
            <a:off x="406" y="3183229"/>
            <a:ext cx="333731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(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Alpha|Open|RoseTTA|Ab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)Fold </a:t>
            </a:r>
            <a:endParaRPr lang="en-US" sz="65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86C40-E7F6-3600-060C-465340EBB553}"/>
              </a:ext>
            </a:extLst>
          </p:cNvPr>
          <p:cNvSpPr txBox="1"/>
          <p:nvPr/>
        </p:nvSpPr>
        <p:spPr>
          <a:xfrm>
            <a:off x="2309" y="2271744"/>
            <a:ext cx="80460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chemeClr val="accent2"/>
                </a:solidFill>
              </a:rPr>
              <a:t>HPC &amp; </a:t>
            </a:r>
            <a:r>
              <a:rPr lang="en-GB" sz="2000" err="1">
                <a:solidFill>
                  <a:schemeClr val="accent2"/>
                </a:solidFill>
              </a:rPr>
              <a:t>Hyperscalers</a:t>
            </a:r>
            <a:r>
              <a:rPr lang="en-GB" sz="2000">
                <a:solidFill>
                  <a:srgbClr val="000000"/>
                </a:solidFill>
              </a:rPr>
              <a:t>:</a:t>
            </a:r>
            <a:r>
              <a:rPr lang="en-GB" sz="2000"/>
              <a:t> </a:t>
            </a:r>
            <a:r>
              <a:rPr lang="en-GB" sz="1600"/>
              <a:t>Batch, O(N</a:t>
            </a:r>
            <a:r>
              <a:rPr lang="en-GB" sz="1600" baseline="30000"/>
              <a:t>2</a:t>
            </a:r>
            <a:r>
              <a:rPr lang="en-GB" sz="1600"/>
              <a:t>) VRAM, O(N</a:t>
            </a:r>
            <a:r>
              <a:rPr lang="en-GB" sz="1600" baseline="30000"/>
              <a:t>3</a:t>
            </a:r>
            <a:r>
              <a:rPr lang="en-GB" sz="1600"/>
              <a:t>) time, fixed DBs, 1000s calcs, fast I/O</a:t>
            </a:r>
            <a:endParaRPr lang="en-GB" sz="160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93FF1-1395-CD9B-1792-52CE9BFFA44F}"/>
              </a:ext>
            </a:extLst>
          </p:cNvPr>
          <p:cNvSpPr txBox="1"/>
          <p:nvPr/>
        </p:nvSpPr>
        <p:spPr>
          <a:xfrm>
            <a:off x="-48454" y="2864953"/>
            <a:ext cx="321530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50" b="1">
                <a:latin typeface="Roboto Mono"/>
              </a:rPr>
              <a:t>'</a:t>
            </a:r>
            <a:r>
              <a:rPr lang="en-US" sz="1450" b="1" err="1">
                <a:latin typeface="Roboto Mono"/>
              </a:rPr>
              <a:t>Evo'formers</a:t>
            </a:r>
            <a:r>
              <a:rPr lang="en-US" sz="1450" b="1">
                <a:latin typeface="Roboto Mono"/>
              </a:rPr>
              <a:t> (GPU+CPU+DBs)</a:t>
            </a:r>
            <a:endParaRPr lang="en-US" sz="650" b="1">
              <a:cs typeface="Calibri"/>
            </a:endParaRPr>
          </a:p>
        </p:txBody>
      </p:sp>
      <p:pic>
        <p:nvPicPr>
          <p:cNvPr id="14" name="Picture 13" descr="A blue and green splattered object&#10;&#10;Description automatically generated">
            <a:extLst>
              <a:ext uri="{FF2B5EF4-FFF2-40B4-BE49-F238E27FC236}">
                <a16:creationId xmlns:a16="http://schemas.microsoft.com/office/drawing/2014/main" id="{F6AB335B-D309-8895-B921-C780BDB52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1" t="924" r="33016" b="-238"/>
          <a:stretch/>
        </p:blipFill>
        <p:spPr>
          <a:xfrm>
            <a:off x="3387236" y="3554690"/>
            <a:ext cx="1904820" cy="1586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BD434-8C38-D530-944B-25D3445F2E48}"/>
              </a:ext>
            </a:extLst>
          </p:cNvPr>
          <p:cNvSpPr txBox="1"/>
          <p:nvPr/>
        </p:nvSpPr>
        <p:spPr>
          <a:xfrm>
            <a:off x="3243884" y="3181764"/>
            <a:ext cx="219654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ESMFold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ProtTrans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C59A6-CB95-64B4-2EEC-A54D6437C85B}"/>
              </a:ext>
            </a:extLst>
          </p:cNvPr>
          <p:cNvSpPr txBox="1"/>
          <p:nvPr/>
        </p:nvSpPr>
        <p:spPr>
          <a:xfrm>
            <a:off x="3236939" y="2864955"/>
            <a:ext cx="255684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latin typeface="Roboto Mono"/>
              </a:rPr>
              <a:t>Protein-LMs (GPU)</a:t>
            </a:r>
            <a:endParaRPr lang="en-US">
              <a:cs typeface="Calibri" panose="020F0502020204030204"/>
            </a:endParaRPr>
          </a:p>
        </p:txBody>
      </p:sp>
      <p:pic>
        <p:nvPicPr>
          <p:cNvPr id="17" name="Picture 16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5E4A402-55F6-4A6A-22FF-751586974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348" y="3621571"/>
            <a:ext cx="1285876" cy="726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24E97D-CC4E-7767-D1AA-30453BDDBE39}"/>
              </a:ext>
            </a:extLst>
          </p:cNvPr>
          <p:cNvSpPr txBox="1"/>
          <p:nvPr/>
        </p:nvSpPr>
        <p:spPr>
          <a:xfrm>
            <a:off x="5442917" y="2866158"/>
            <a:ext cx="255684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latin typeface="Roboto Mono"/>
              </a:rPr>
              <a:t>Diffusion </a:t>
            </a:r>
            <a:r>
              <a:rPr lang="en-US" sz="1450" b="1" err="1">
                <a:latin typeface="Roboto Mono"/>
              </a:rPr>
              <a:t>GenAI</a:t>
            </a:r>
            <a:r>
              <a:rPr lang="en-US" sz="1450" b="1">
                <a:latin typeface="Roboto Mono"/>
              </a:rPr>
              <a:t> (GPU)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B746D-65E4-3463-4A5F-735C02002DDE}"/>
              </a:ext>
            </a:extLst>
          </p:cNvPr>
          <p:cNvSpPr txBox="1"/>
          <p:nvPr/>
        </p:nvSpPr>
        <p:spPr>
          <a:xfrm>
            <a:off x="5517862" y="3183032"/>
            <a:ext cx="2401543" cy="3216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RFDiffusion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Chroma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pic>
        <p:nvPicPr>
          <p:cNvPr id="20" name="Picture 19" descr="https://www.bakerlab.org/wp-content/uploads/2023/03/RFDiffusion_animation_by_Ian_C_Haydon.gif">
            <a:extLst>
              <a:ext uri="{FF2B5EF4-FFF2-40B4-BE49-F238E27FC236}">
                <a16:creationId xmlns:a16="http://schemas.microsoft.com/office/drawing/2014/main" id="{5C7D0EAC-6A31-732C-348D-13AB51190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7723" y="3553267"/>
            <a:ext cx="2660373" cy="15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tructure&#10;&#10;Description automatically generated">
            <a:extLst>
              <a:ext uri="{FF2B5EF4-FFF2-40B4-BE49-F238E27FC236}">
                <a16:creationId xmlns:a16="http://schemas.microsoft.com/office/drawing/2014/main" id="{96E6A7AE-D136-9120-E2A1-6BD24585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07" y="3209104"/>
            <a:ext cx="1938265" cy="193121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655" y="-28736"/>
            <a:ext cx="6596693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DL </a:t>
            </a:r>
            <a:r>
              <a:rPr lang="en-US" sz="2400" b="1" dirty="0">
                <a:latin typeface="Clancy"/>
                <a:ea typeface="+mn-ea"/>
                <a:cs typeface="+mn-cs"/>
              </a:rPr>
              <a:t>Biomolecular structures </a:t>
            </a:r>
            <a:r>
              <a:rPr lang="en-US" sz="2400" dirty="0">
                <a:latin typeface="Clancy"/>
                <a:ea typeface="+mn-ea"/>
                <a:cs typeface="+mn-cs"/>
              </a:rPr>
              <a:t>–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Uses 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49B53-F45B-E5FA-D11B-B4C0FD1F889F}"/>
              </a:ext>
            </a:extLst>
          </p:cNvPr>
          <p:cNvSpPr txBox="1"/>
          <p:nvPr/>
        </p:nvSpPr>
        <p:spPr>
          <a:xfrm>
            <a:off x="168" y="437613"/>
            <a:ext cx="67822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Roboto Mono"/>
              </a:rPr>
              <a:t>Archaeal evolution –</a:t>
            </a:r>
            <a:r>
              <a:rPr lang="en-US" sz="1200" b="1" dirty="0">
                <a:solidFill>
                  <a:srgbClr val="000000"/>
                </a:solidFill>
                <a:latin typeface="Roboto Mono"/>
              </a:rPr>
              <a:t> 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Roboto Mono"/>
              </a:rPr>
              <a:t>Michie/Burns Labs</a:t>
            </a:r>
            <a:r>
              <a:rPr lang="en-US" sz="1200" b="1" dirty="0">
                <a:solidFill>
                  <a:srgbClr val="000000"/>
                </a:solidFill>
                <a:latin typeface="Roboto Mono"/>
              </a:rPr>
              <a:t> - </a:t>
            </a:r>
            <a:r>
              <a:rPr lang="en-US" sz="1200" b="1" dirty="0">
                <a:solidFill>
                  <a:schemeClr val="accent2"/>
                </a:solidFill>
                <a:latin typeface="Roboto Mono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/>
              </a:rPr>
              <a:t>ESMFold</a:t>
            </a:r>
            <a:r>
              <a:rPr lang="en-US" sz="1200" b="1" dirty="0">
                <a:solidFill>
                  <a:schemeClr val="accent2"/>
                </a:solidFill>
                <a:latin typeface="Roboto Mono"/>
              </a:rPr>
              <a:t> + </a:t>
            </a:r>
            <a:r>
              <a:rPr lang="en-US" sz="1200" b="1" dirty="0" err="1">
                <a:solidFill>
                  <a:schemeClr val="accent2"/>
                </a:solidFill>
                <a:latin typeface="Roboto Mono"/>
              </a:rPr>
              <a:t>FoldSeek</a:t>
            </a:r>
            <a:endParaRPr lang="en-US" sz="1200" b="1" dirty="0" err="1">
              <a:solidFill>
                <a:schemeClr val="accent2"/>
              </a:solidFill>
              <a:latin typeface="Roboto Mono"/>
              <a:ea typeface="Roboto Mon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856F7-2BB8-9600-111B-F0FB7D0B9A6D}"/>
              </a:ext>
            </a:extLst>
          </p:cNvPr>
          <p:cNvSpPr txBox="1"/>
          <p:nvPr/>
        </p:nvSpPr>
        <p:spPr>
          <a:xfrm>
            <a:off x="-77679" y="1523728"/>
            <a:ext cx="44603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Roboto Mono"/>
              </a:rPr>
              <a:t>Medical genomics –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Oates Lab</a:t>
            </a:r>
            <a:r>
              <a:rPr lang="en-US" sz="1200" b="1">
                <a:latin typeface="Roboto Mono"/>
              </a:rPr>
              <a:t> – </a:t>
            </a:r>
            <a:r>
              <a:rPr lang="en-US" sz="1200" b="1" err="1">
                <a:solidFill>
                  <a:schemeClr val="accent2"/>
                </a:solidFill>
                <a:latin typeface="Roboto Mono"/>
              </a:rPr>
              <a:t>RFoldNA</a:t>
            </a:r>
            <a:endParaRPr lang="en-US" sz="1200">
              <a:solidFill>
                <a:schemeClr val="accent2"/>
              </a:solidFill>
              <a:ea typeface="Calibri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7B1CD-B0F8-F2FF-63FA-3E040C8AD2BA}"/>
              </a:ext>
            </a:extLst>
          </p:cNvPr>
          <p:cNvSpPr txBox="1"/>
          <p:nvPr/>
        </p:nvSpPr>
        <p:spPr>
          <a:xfrm>
            <a:off x="4574061" y="2896827"/>
            <a:ext cx="45642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Roboto Mono"/>
              </a:rPr>
              <a:t>Immune </a:t>
            </a:r>
            <a:r>
              <a:rPr lang="en-US" sz="1200" b="1">
                <a:solidFill>
                  <a:srgbClr val="000000"/>
                </a:solidFill>
                <a:latin typeface="Roboto Mono"/>
              </a:rPr>
              <a:t>response –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Tedla Lab</a:t>
            </a:r>
            <a:r>
              <a:rPr lang="en-US" sz="1200" b="1">
                <a:latin typeface="Roboto Mono"/>
              </a:rPr>
              <a:t> </a:t>
            </a:r>
            <a:r>
              <a:rPr lang="en-US" sz="1200" b="1">
                <a:ea typeface="+mn-lt"/>
                <a:cs typeface="+mn-lt"/>
              </a:rPr>
              <a:t>–</a:t>
            </a:r>
            <a:r>
              <a:rPr lang="en-US" sz="12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200" b="1">
                <a:solidFill>
                  <a:schemeClr val="accent2"/>
                </a:solidFill>
                <a:latin typeface="Roboto Mono"/>
              </a:rPr>
              <a:t>T(Cell)Fold</a:t>
            </a:r>
            <a:endParaRPr lang="en-US" sz="1200">
              <a:solidFill>
                <a:schemeClr val="accent2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structure of a protein&#10;&#10;Description automatically generated">
            <a:extLst>
              <a:ext uri="{FF2B5EF4-FFF2-40B4-BE49-F238E27FC236}">
                <a16:creationId xmlns:a16="http://schemas.microsoft.com/office/drawing/2014/main" id="{C62A41DD-0E97-375D-29E5-0AE9776F9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0000" t="2339" r="22344" b="7446"/>
          <a:stretch/>
        </p:blipFill>
        <p:spPr>
          <a:xfrm>
            <a:off x="6899546" y="3206494"/>
            <a:ext cx="2240950" cy="1929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D704E-42ED-718C-EF4E-64DED741AB46}"/>
              </a:ext>
            </a:extLst>
          </p:cNvPr>
          <p:cNvSpPr txBox="1"/>
          <p:nvPr/>
        </p:nvSpPr>
        <p:spPr>
          <a:xfrm>
            <a:off x="-98845" y="2895202"/>
            <a:ext cx="48837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Roboto Mono"/>
              </a:rPr>
              <a:t>Antibiotic Resistance – 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Tree Lab</a:t>
            </a:r>
            <a:r>
              <a:rPr lang="en-US" sz="1200" b="1">
                <a:latin typeface="Roboto Mono"/>
              </a:rPr>
              <a:t> – </a:t>
            </a:r>
            <a:r>
              <a:rPr lang="en-US" sz="1200" b="1" err="1">
                <a:solidFill>
                  <a:schemeClr val="accent2"/>
                </a:solidFill>
                <a:latin typeface="Roboto Mono"/>
              </a:rPr>
              <a:t>RFoldNA</a:t>
            </a:r>
            <a:endParaRPr lang="en-US" sz="1200">
              <a:solidFill>
                <a:schemeClr val="accent2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BA05B3B-9809-B040-EA38-6C847D1FD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2296"/>
            <a:ext cx="1495778" cy="696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69C6D-7830-4D8F-56F8-E2C578D4ADE3}"/>
              </a:ext>
            </a:extLst>
          </p:cNvPr>
          <p:cNvSpPr txBox="1"/>
          <p:nvPr/>
        </p:nvSpPr>
        <p:spPr>
          <a:xfrm>
            <a:off x="1386292" y="1844418"/>
            <a:ext cx="25950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</a:rPr>
              <a:t>160 variants</a:t>
            </a:r>
            <a:endParaRPr lang="en-GB" sz="1200">
              <a:cs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11E5C0-6F17-343D-C196-532570FA6C02}"/>
              </a:ext>
            </a:extLst>
          </p:cNvPr>
          <p:cNvCxnSpPr/>
          <p:nvPr/>
        </p:nvCxnSpPr>
        <p:spPr>
          <a:xfrm flipV="1">
            <a:off x="1513065" y="2099381"/>
            <a:ext cx="2537175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28E1CC0-2FA2-D25D-4B9D-7608EFF74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7" t="19555" r="-324" b="160"/>
          <a:stretch/>
        </p:blipFill>
        <p:spPr>
          <a:xfrm>
            <a:off x="1562088" y="3211338"/>
            <a:ext cx="2294474" cy="1934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434A6D-DC22-6344-08FB-C192D59C1FC5}"/>
              </a:ext>
            </a:extLst>
          </p:cNvPr>
          <p:cNvSpPr txBox="1"/>
          <p:nvPr/>
        </p:nvSpPr>
        <p:spPr>
          <a:xfrm>
            <a:off x="-503766" y="3563761"/>
            <a:ext cx="259503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latin typeface="Roboto Mono"/>
              <a:ea typeface="Roboto Mono"/>
            </a:endParaRPr>
          </a:p>
          <a:p>
            <a:pPr algn="ctr"/>
            <a:r>
              <a:rPr lang="en-US" sz="1200">
                <a:latin typeface="Roboto Mono"/>
                <a:ea typeface="Roboto Mono"/>
              </a:rPr>
              <a:t>'Golden Staph'</a:t>
            </a:r>
          </a:p>
          <a:p>
            <a:pPr algn="ctr"/>
            <a:r>
              <a:rPr lang="en-US" sz="1200">
                <a:latin typeface="Roboto Mono"/>
                <a:ea typeface="Roboto Mono"/>
              </a:rPr>
              <a:t>vancomycin </a:t>
            </a:r>
          </a:p>
          <a:p>
            <a:pPr algn="ctr"/>
            <a:r>
              <a:rPr lang="en-US" sz="1200">
                <a:latin typeface="Roboto Mono"/>
                <a:ea typeface="Roboto Mono"/>
              </a:rPr>
              <a:t>tolerance via</a:t>
            </a:r>
            <a:endParaRPr lang="en-US"/>
          </a:p>
          <a:p>
            <a:pPr algn="ctr"/>
            <a:r>
              <a:rPr lang="en-US" sz="1200">
                <a:latin typeface="Roboto Mono"/>
                <a:ea typeface="Roboto Mono"/>
              </a:rPr>
              <a:t>RNA structures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2613B-43C4-4622-609C-561662C5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135" y="1283878"/>
            <a:ext cx="2329830" cy="1813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02C67-CDCE-2886-4149-EEDFEF460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912" y="1207909"/>
            <a:ext cx="2025535" cy="1662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2780C3-9588-D6E0-033A-98396B910340}"/>
              </a:ext>
            </a:extLst>
          </p:cNvPr>
          <p:cNvSpPr txBox="1"/>
          <p:nvPr/>
        </p:nvSpPr>
        <p:spPr>
          <a:xfrm>
            <a:off x="3743679" y="250542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</a:rPr>
              <a:t>'Healthy population'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70DA5-F11F-74DE-3773-1B5C974ABE3E}"/>
              </a:ext>
            </a:extLst>
          </p:cNvPr>
          <p:cNvSpPr txBox="1"/>
          <p:nvPr/>
        </p:nvSpPr>
        <p:spPr>
          <a:xfrm>
            <a:off x="6847413" y="2428848"/>
            <a:ext cx="1310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</a:rPr>
              <a:t>'Sick kid'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A5C270-5F20-0E79-BE24-3C439B3A4854}"/>
              </a:ext>
            </a:extLst>
          </p:cNvPr>
          <p:cNvCxnSpPr>
            <a:cxnSpLocks/>
          </p:cNvCxnSpPr>
          <p:nvPr/>
        </p:nvCxnSpPr>
        <p:spPr>
          <a:xfrm flipV="1">
            <a:off x="567620" y="1005771"/>
            <a:ext cx="2537175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4DDC3-C754-3FE5-AAF0-679632C2FFCB}"/>
              </a:ext>
            </a:extLst>
          </p:cNvPr>
          <p:cNvSpPr txBox="1"/>
          <p:nvPr/>
        </p:nvSpPr>
        <p:spPr>
          <a:xfrm>
            <a:off x="786569" y="757864"/>
            <a:ext cx="25950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</a:rPr>
              <a:t>Sequence whole genome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5870FD-8695-3AF1-4D12-5A4F073AA9C5}"/>
              </a:ext>
            </a:extLst>
          </p:cNvPr>
          <p:cNvSpPr txBox="1"/>
          <p:nvPr/>
        </p:nvSpPr>
        <p:spPr>
          <a:xfrm>
            <a:off x="751293" y="1011866"/>
            <a:ext cx="27643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  <a:ea typeface="Roboto Mono"/>
              </a:rPr>
              <a:t>4622 proteins </a:t>
            </a:r>
          </a:p>
        </p:txBody>
      </p:sp>
      <p:pic>
        <p:nvPicPr>
          <p:cNvPr id="19" name="Picture 18" descr="A blue circle with a letter in it&#10;&#10;Description automatically generated">
            <a:extLst>
              <a:ext uri="{FF2B5EF4-FFF2-40B4-BE49-F238E27FC236}">
                <a16:creationId xmlns:a16="http://schemas.microsoft.com/office/drawing/2014/main" id="{753DA8F1-D92B-AC46-5145-FB7E566B4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1" y="704145"/>
            <a:ext cx="863020" cy="715434"/>
          </a:xfrm>
          <a:prstGeom prst="rect">
            <a:avLst/>
          </a:prstGeom>
        </p:spPr>
      </p:pic>
      <p:pic>
        <p:nvPicPr>
          <p:cNvPr id="20" name="Picture 19" descr="Cartoon cat with a firework rocket&#10;&#10;Description automatically generated">
            <a:extLst>
              <a:ext uri="{FF2B5EF4-FFF2-40B4-BE49-F238E27FC236}">
                <a16:creationId xmlns:a16="http://schemas.microsoft.com/office/drawing/2014/main" id="{6B3BD31D-C69E-FB29-7425-64613D0DF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0222" y="695853"/>
            <a:ext cx="1453446" cy="6967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000C7F-6B5E-6D04-DDE4-410DEEBA6FD1}"/>
              </a:ext>
            </a:extLst>
          </p:cNvPr>
          <p:cNvCxnSpPr>
            <a:cxnSpLocks/>
          </p:cNvCxnSpPr>
          <p:nvPr/>
        </p:nvCxnSpPr>
        <p:spPr>
          <a:xfrm flipV="1">
            <a:off x="4786842" y="1005771"/>
            <a:ext cx="1619953" cy="1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0716FE-3167-C5AA-92A6-44437026F9EF}"/>
              </a:ext>
            </a:extLst>
          </p:cNvPr>
          <p:cNvSpPr txBox="1"/>
          <p:nvPr/>
        </p:nvSpPr>
        <p:spPr>
          <a:xfrm>
            <a:off x="4810459" y="736698"/>
            <a:ext cx="16127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i="1">
                <a:latin typeface="Roboto Mono"/>
                <a:ea typeface="Roboto Mono"/>
              </a:rPr>
              <a:t>Structural</a:t>
            </a:r>
            <a:endParaRPr lang="en-US" sz="1200">
              <a:latin typeface="Roboto Mono"/>
              <a:ea typeface="Roboto Mono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71F68-938F-9DAE-BA17-A3E2B4D24AEB}"/>
              </a:ext>
            </a:extLst>
          </p:cNvPr>
          <p:cNvSpPr txBox="1"/>
          <p:nvPr/>
        </p:nvSpPr>
        <p:spPr>
          <a:xfrm>
            <a:off x="1492956" y="2103260"/>
            <a:ext cx="24468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Roboto Mono"/>
              </a:rPr>
              <a:t>Neural disease (genetic)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BA4F9E-494B-D438-B62D-5E2601D67114}"/>
              </a:ext>
            </a:extLst>
          </p:cNvPr>
          <p:cNvSpPr txBox="1"/>
          <p:nvPr/>
        </p:nvSpPr>
        <p:spPr>
          <a:xfrm>
            <a:off x="4874179" y="976060"/>
            <a:ext cx="14866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Roboto Mono"/>
                <a:ea typeface="Roboto Mono"/>
              </a:rPr>
              <a:t>AFDB-search</a:t>
            </a:r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0E05DD-BD4B-9529-6650-324673EC2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445" y="102857"/>
            <a:ext cx="2631722" cy="144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2" grpId="0"/>
      <p:bldP spid="22" grpId="1"/>
      <p:bldP spid="23" grpId="0"/>
      <p:bldP spid="6" grpId="0"/>
      <p:bldP spid="6" grpId="1"/>
      <p:bldP spid="7" grpId="0"/>
      <p:bldP spid="7" grpId="1"/>
      <p:bldP spid="13" grpId="0"/>
      <p:bldP spid="13" grpId="1"/>
      <p:bldP spid="14" grpId="0"/>
      <p:bldP spid="15" grpId="0"/>
      <p:bldP spid="15" grpId="1"/>
      <p:bldP spid="17" grpId="0"/>
      <p:bldP spid="17" grpId="1"/>
      <p:bldP spid="18" grpId="0"/>
      <p:bldP spid="18" grpId="1"/>
      <p:bldP spid="24" grpId="0"/>
      <p:bldP spid="24" grpId="1"/>
      <p:bldP spid="26" grpId="0"/>
      <p:bldP spid="26" grpId="1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A7315B-DFDA-FF96-B1A0-819CF5E49071}"/>
              </a:ext>
            </a:extLst>
          </p:cNvPr>
          <p:cNvSpPr txBox="1">
            <a:spLocks/>
          </p:cNvSpPr>
          <p:nvPr/>
        </p:nvSpPr>
        <p:spPr>
          <a:xfrm>
            <a:off x="-48280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Calibri Light"/>
              </a:rPr>
              <a:t>Workloads 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Calibri Light"/>
              </a:rPr>
              <a:t>– Biomolecular Structures</a:t>
            </a:r>
            <a:endParaRPr lang="en-US" sz="2400">
              <a:solidFill>
                <a:schemeClr val="accent6">
                  <a:lumMod val="75000"/>
                </a:schemeClr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ED836-1CCB-95BF-C322-691373FAA57E}"/>
              </a:ext>
            </a:extLst>
          </p:cNvPr>
          <p:cNvSpPr txBox="1"/>
          <p:nvPr/>
        </p:nvSpPr>
        <p:spPr>
          <a:xfrm>
            <a:off x="43960" y="386868"/>
            <a:ext cx="78730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Roboto Mono"/>
                <a:ea typeface="Roboto Mono"/>
              </a:rPr>
              <a:t>(Alpha)Fold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</a:rPr>
              <a:t>walltime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</a:rPr>
              <a:t>:</a:t>
            </a:r>
          </a:p>
          <a:p>
            <a:pPr marL="342900" lvl="1" indent="-171450">
              <a:buFont typeface="Courier New"/>
              <a:buChar char="o"/>
            </a:pPr>
            <a:r>
              <a:rPr lang="en-US" sz="1200" b="1" dirty="0">
                <a:latin typeface="Roboto Mono"/>
                <a:ea typeface="Roboto Mono"/>
              </a:rPr>
              <a:t>Bulk fold a proteome </a:t>
            </a:r>
            <a:r>
              <a:rPr lang="en-US" sz="1200" dirty="0">
                <a:latin typeface="Roboto Mono"/>
                <a:ea typeface="Roboto Mono"/>
              </a:rPr>
              <a:t>(A100-40)</a:t>
            </a:r>
          </a:p>
          <a:p>
            <a:pPr marL="514350" lvl="2" indent="-171450">
              <a:buFont typeface="Wingdings,Sans-Serif"/>
              <a:buChar char="§"/>
            </a:pPr>
            <a:r>
              <a:rPr lang="en-US" sz="1200" dirty="0" err="1">
                <a:latin typeface="Arial"/>
                <a:ea typeface="Roboto Mono"/>
                <a:cs typeface="Arial"/>
              </a:rPr>
              <a:t>Archeal</a:t>
            </a:r>
            <a:r>
              <a:rPr lang="en-US" sz="1200" dirty="0">
                <a:latin typeface="Arial"/>
                <a:ea typeface="Roboto Mono"/>
                <a:cs typeface="Arial"/>
              </a:rPr>
              <a:t> virus   – 613 proteins      – AlphaFold  22 days       - </a:t>
            </a:r>
            <a:r>
              <a:rPr lang="en-US" sz="1200" dirty="0" err="1">
                <a:latin typeface="Arial"/>
                <a:ea typeface="Roboto Mono"/>
                <a:cs typeface="Arial"/>
              </a:rPr>
              <a:t>ESMFold</a:t>
            </a:r>
            <a:r>
              <a:rPr lang="en-US" sz="1200" dirty="0">
                <a:latin typeface="Arial"/>
                <a:ea typeface="Roboto Mono"/>
                <a:cs typeface="Arial"/>
              </a:rPr>
              <a:t>  8  </a:t>
            </a:r>
            <a:r>
              <a:rPr lang="en-US" sz="1200" dirty="0" err="1">
                <a:latin typeface="Arial"/>
                <a:ea typeface="Roboto Mono"/>
                <a:cs typeface="Arial"/>
              </a:rPr>
              <a:t>hrs</a:t>
            </a:r>
            <a:r>
              <a:rPr lang="en-US" sz="1200" dirty="0">
                <a:latin typeface="Arial"/>
                <a:ea typeface="Roboto Mono"/>
                <a:cs typeface="Arial"/>
              </a:rPr>
              <a:t> </a:t>
            </a:r>
          </a:p>
          <a:p>
            <a:pPr marL="514350" lvl="2" indent="-171450">
              <a:buFont typeface="Wingdings,Sans-Serif"/>
              <a:buChar char="§"/>
            </a:pPr>
            <a:r>
              <a:rPr lang="en-US" sz="1200" dirty="0" err="1">
                <a:latin typeface="Arial"/>
                <a:ea typeface="Roboto Mono"/>
                <a:cs typeface="Arial"/>
              </a:rPr>
              <a:t>Lokiarcheon</a:t>
            </a:r>
            <a:r>
              <a:rPr lang="en-US" sz="1200" dirty="0">
                <a:latin typeface="Arial"/>
                <a:ea typeface="Roboto Mono"/>
                <a:cs typeface="Arial"/>
              </a:rPr>
              <a:t>    – 4622 proteins    –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Roboto Mono"/>
                <a:cs typeface="Arial"/>
              </a:rPr>
              <a:t>AlphaFold  ??(2yrs)      </a:t>
            </a:r>
            <a:r>
              <a:rPr lang="en-US" sz="1200" dirty="0">
                <a:latin typeface="Arial"/>
                <a:ea typeface="Roboto Mono"/>
                <a:cs typeface="Arial"/>
              </a:rPr>
              <a:t> - </a:t>
            </a:r>
            <a:r>
              <a:rPr lang="en-US" sz="1200" dirty="0" err="1">
                <a:latin typeface="Arial"/>
                <a:ea typeface="Roboto Mono"/>
                <a:cs typeface="Arial"/>
              </a:rPr>
              <a:t>ESMFold</a:t>
            </a:r>
            <a:r>
              <a:rPr lang="en-US" sz="1200" dirty="0">
                <a:latin typeface="Arial"/>
                <a:ea typeface="Roboto Mono"/>
                <a:cs typeface="Arial"/>
              </a:rPr>
              <a:t>  10 days</a:t>
            </a:r>
          </a:p>
          <a:p>
            <a:pPr lvl="2"/>
            <a:endParaRPr lang="en-US" sz="1200" dirty="0">
              <a:latin typeface="Arial"/>
              <a:ea typeface="Roboto Mono"/>
              <a:cs typeface="Arial"/>
            </a:endParaRPr>
          </a:p>
          <a:p>
            <a:pPr marL="342900" lvl="1" indent="-171450">
              <a:buFont typeface="Courier New"/>
              <a:buChar char="o"/>
            </a:pPr>
            <a:r>
              <a:rPr lang="en-US" sz="1200" b="1" dirty="0">
                <a:latin typeface="Roboto Mono"/>
                <a:ea typeface="Roboto Mono"/>
              </a:rPr>
              <a:t>National use </a:t>
            </a:r>
            <a:r>
              <a:rPr lang="en-US" sz="1200" dirty="0">
                <a:latin typeface="Roboto Mono"/>
                <a:ea typeface="Roboto Mono"/>
              </a:rPr>
              <a:t>(Galaxy Aus)</a:t>
            </a:r>
          </a:p>
          <a:p>
            <a:pPr marL="514350" lvl="2" indent="-171450">
              <a:buFont typeface="Wingdings"/>
              <a:buChar char="§"/>
            </a:pPr>
            <a:r>
              <a:rPr lang="en-US" sz="1200" dirty="0">
                <a:latin typeface="Roboto Mono"/>
                <a:ea typeface="Roboto Mono"/>
              </a:rPr>
              <a:t>~15k AlphaFold jobs. Median 10, mean 83. Top user 1000s</a:t>
            </a:r>
          </a:p>
          <a:p>
            <a:pPr marL="514350" lvl="2" indent="-171450">
              <a:buFont typeface="Wingdings"/>
              <a:buChar char="§"/>
            </a:pPr>
            <a:r>
              <a:rPr lang="en-US" sz="1200" dirty="0">
                <a:latin typeface="Roboto Mono"/>
                <a:ea typeface="Roboto Mono"/>
              </a:rPr>
              <a:t>55% of jobs are multiple proteins together -</a:t>
            </a:r>
            <a:r>
              <a:rPr lang="en-US" sz="1200" dirty="0">
                <a:latin typeface="Roboto Mono"/>
                <a:ea typeface="Roboto Mono"/>
                <a:cs typeface="Arial"/>
              </a:rPr>
              <a:t> </a:t>
            </a:r>
            <a:r>
              <a:rPr lang="en-US" sz="1200" dirty="0">
                <a:latin typeface="Roboto Mono"/>
                <a:ea typeface="Roboto Mono"/>
              </a:rPr>
              <a:t>"multimers"</a:t>
            </a:r>
            <a:endParaRPr lang="en-US" sz="1200" dirty="0">
              <a:latin typeface="Roboto Mono"/>
              <a:ea typeface="Roboto Mono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7209B-0527-F737-B8A0-31390A234797}"/>
              </a:ext>
            </a:extLst>
          </p:cNvPr>
          <p:cNvSpPr txBox="1"/>
          <p:nvPr/>
        </p:nvSpPr>
        <p:spPr>
          <a:xfrm>
            <a:off x="0" y="1976096"/>
            <a:ext cx="59768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(Alpha)Fold</a:t>
            </a:r>
            <a:r>
              <a:rPr lang="en-US" sz="1200" b="1" dirty="0">
                <a:solidFill>
                  <a:srgbClr val="548235"/>
                </a:solidFill>
              </a:rPr>
              <a:t>  VRAM use</a:t>
            </a:r>
            <a:r>
              <a:rPr lang="en-US" sz="1200" b="1" dirty="0">
                <a:solidFill>
                  <a:srgbClr val="548235"/>
                </a:solidFill>
                <a:cs typeface="Calibri"/>
              </a:rPr>
              <a:t> –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courtesy of </a:t>
            </a:r>
            <a:r>
              <a:rPr lang="en-US" sz="1200" b="1" dirty="0">
                <a:solidFill>
                  <a:schemeClr val="accent6"/>
                </a:solidFill>
                <a:cs typeface="Calibri"/>
              </a:rPr>
              <a:t>Daniel Cao @ HPE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– thanks for benchmarking!</a:t>
            </a:r>
            <a:endParaRPr lang="en-US" sz="1200" b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720F3-AB74-8BB3-70E9-8E6633FF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" y="2278676"/>
            <a:ext cx="3272723" cy="2410801"/>
          </a:xfrm>
          <a:prstGeom prst="rect">
            <a:avLst/>
          </a:prstGeom>
        </p:spPr>
      </p:pic>
      <p:pic>
        <p:nvPicPr>
          <p:cNvPr id="8" name="Picture 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E43BF72-2F60-BDE5-50AF-206DA3E7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5" y="2256794"/>
            <a:ext cx="5753667" cy="2509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237E5-2F42-0624-9F53-E3FC60783F0E}"/>
              </a:ext>
            </a:extLst>
          </p:cNvPr>
          <p:cNvSpPr txBox="1"/>
          <p:nvPr/>
        </p:nvSpPr>
        <p:spPr>
          <a:xfrm>
            <a:off x="798" y="4778807"/>
            <a:ext cx="34174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err="1"/>
              <a:t>RFoldNA</a:t>
            </a:r>
            <a:r>
              <a:rPr lang="en-US" sz="1200" b="1" dirty="0"/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walltime</a:t>
            </a:r>
            <a:r>
              <a:rPr lang="en-US" sz="1200" b="1" dirty="0"/>
              <a:t>:  </a:t>
            </a:r>
            <a:r>
              <a:rPr lang="en-US" sz="1200" dirty="0"/>
              <a:t>160 variants in 24 </a:t>
            </a:r>
            <a:r>
              <a:rPr lang="en-US" sz="1200" dirty="0" err="1"/>
              <a:t>hrs</a:t>
            </a:r>
            <a:r>
              <a:rPr lang="en-US" sz="1200" dirty="0"/>
              <a:t> (A100-40)</a:t>
            </a:r>
            <a:endParaRPr lang="en-US" sz="1200" b="1" dirty="0">
              <a:solidFill>
                <a:srgbClr val="548235"/>
              </a:solidFill>
            </a:endParaRPr>
          </a:p>
          <a:p>
            <a:endParaRPr lang="en-US" sz="12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F836A-194C-B3E9-D866-7EB66085C955}"/>
              </a:ext>
            </a:extLst>
          </p:cNvPr>
          <p:cNvSpPr txBox="1"/>
          <p:nvPr/>
        </p:nvSpPr>
        <p:spPr>
          <a:xfrm>
            <a:off x="3514464" y="4816079"/>
            <a:ext cx="44811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 err="1"/>
              <a:t>RFDiffusion</a:t>
            </a:r>
            <a:r>
              <a:rPr lang="en-US" sz="1200" b="1" dirty="0"/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</a:rPr>
              <a:t>walltime</a:t>
            </a:r>
            <a:r>
              <a:rPr lang="en-US" sz="1200" b="1" dirty="0"/>
              <a:t>:  </a:t>
            </a:r>
            <a:r>
              <a:rPr lang="en-US" sz="1200" dirty="0"/>
              <a:t>design ~100 scaffolds/</a:t>
            </a:r>
            <a:r>
              <a:rPr lang="en-US" sz="1200" dirty="0" err="1"/>
              <a:t>hr</a:t>
            </a:r>
            <a:r>
              <a:rPr lang="en-US" sz="1200" dirty="0"/>
              <a:t>, then </a:t>
            </a:r>
            <a:r>
              <a:rPr lang="en-US" sz="1200" dirty="0" err="1">
                <a:solidFill>
                  <a:schemeClr val="accent2"/>
                </a:solidFill>
              </a:rPr>
              <a:t>AlphaFolded</a:t>
            </a:r>
            <a:endParaRPr lang="en-US" sz="1200" dirty="0" err="1">
              <a:solidFill>
                <a:schemeClr val="accent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C6E0-3C26-2244-9362-93260131D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9228" y="196683"/>
            <a:ext cx="8291233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Cryo-Electron Density processing</a:t>
            </a:r>
            <a:br>
              <a:rPr lang="en-US" sz="4400" dirty="0"/>
            </a:br>
            <a:r>
              <a:rPr lang="en-US" sz="2000" dirty="0">
                <a:latin typeface="Clancy"/>
                <a:ea typeface="+mn-ea"/>
                <a:cs typeface="+mn-cs"/>
              </a:rPr>
              <a:t>Evolving ecosystem of EM-image software</a:t>
            </a:r>
            <a:endParaRPr lang="en-US" sz="5200" dirty="0">
              <a:latin typeface="Clancy" pitchFamily="2" charset="77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9EF9-9E25-5620-D27F-D9C3F3AD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5" y="1599686"/>
            <a:ext cx="2922452" cy="1668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15D60-20B4-4CA3-99CF-B0598DF58F57}"/>
              </a:ext>
            </a:extLst>
          </p:cNvPr>
          <p:cNvSpPr txBox="1"/>
          <p:nvPr/>
        </p:nvSpPr>
        <p:spPr>
          <a:xfrm>
            <a:off x="446810" y="1343185"/>
            <a:ext cx="329738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</a:rPr>
              <a:t>The </a:t>
            </a:r>
            <a:r>
              <a:rPr lang="en-US" sz="1450" b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</a:rPr>
              <a:t>best </a:t>
            </a:r>
            <a:r>
              <a:rPr lang="en-US" sz="1450" b="1">
                <a:latin typeface="Roboto Mono"/>
                <a:ea typeface="Roboto Mono"/>
              </a:rPr>
              <a:t>(for ease of use)</a:t>
            </a:r>
            <a:endParaRPr lang="en-US" sz="65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2EA82-726E-0210-372D-F14B7BE34B32}"/>
              </a:ext>
            </a:extLst>
          </p:cNvPr>
          <p:cNvSpPr txBox="1"/>
          <p:nvPr/>
        </p:nvSpPr>
        <p:spPr>
          <a:xfrm>
            <a:off x="4574309" y="1339977"/>
            <a:ext cx="27432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solidFill>
                  <a:schemeClr val="accent2"/>
                </a:solidFill>
                <a:latin typeface="Roboto Mono"/>
              </a:rPr>
              <a:t>...and the rest</a:t>
            </a:r>
            <a:endParaRPr lang="en-US" sz="1450" b="1">
              <a:solidFill>
                <a:schemeClr val="accent2"/>
              </a:solidFill>
              <a:latin typeface="Roboto Mono"/>
              <a:ea typeface="Roboto Mon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CABD7-B08F-0A57-AF13-B0B023FB1D17}"/>
              </a:ext>
            </a:extLst>
          </p:cNvPr>
          <p:cNvSpPr txBox="1"/>
          <p:nvPr/>
        </p:nvSpPr>
        <p:spPr>
          <a:xfrm>
            <a:off x="2618" y="3261623"/>
            <a:ext cx="41890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AU" sz="900">
                <a:latin typeface="Roboto Mono"/>
                <a:ea typeface="Roboto Mono"/>
                <a:cs typeface="Calibri" panose="020F0502020204030204"/>
              </a:rPr>
              <a:t>App-like user-friendly web interface, port forward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AU" sz="900">
                <a:latin typeface="Roboto Mono"/>
                <a:ea typeface="Roboto Mono"/>
                <a:cs typeface="Calibri" panose="020F0502020204030204"/>
              </a:rPr>
              <a:t>Most popular suite, but not feature-complete</a:t>
            </a:r>
          </a:p>
          <a:p>
            <a:pPr marL="171450" indent="-171450">
              <a:buFont typeface="Arial"/>
              <a:buChar char="•"/>
            </a:pPr>
            <a:r>
              <a:rPr lang="en-AU" sz="900">
                <a:latin typeface="Roboto Mono"/>
                <a:ea typeface="Roboto Mono"/>
                <a:cs typeface="Calibri" panose="020F0502020204030204"/>
              </a:rPr>
              <a:t>Supports </a:t>
            </a:r>
            <a:r>
              <a:rPr lang="en-AU" sz="900" err="1">
                <a:latin typeface="Roboto Mono"/>
                <a:ea typeface="Roboto Mono"/>
                <a:cs typeface="Calibri" panose="020F0502020204030204"/>
              </a:rPr>
              <a:t>PBSPro</a:t>
            </a:r>
            <a:r>
              <a:rPr lang="en-AU" sz="900">
                <a:latin typeface="Roboto Mono"/>
                <a:ea typeface="Roboto Mono"/>
                <a:cs typeface="Calibri" panose="020F0502020204030204"/>
              </a:rPr>
              <a:t> integration for </a:t>
            </a:r>
            <a:r>
              <a:rPr lang="en-AU" sz="900" u="sng">
                <a:latin typeface="Roboto Mono"/>
                <a:ea typeface="Roboto Mono"/>
                <a:cs typeface="Calibri" panose="020F0502020204030204"/>
              </a:rPr>
              <a:t>long</a:t>
            </a:r>
            <a:r>
              <a:rPr lang="en-AU" sz="900">
                <a:latin typeface="Roboto Mono"/>
                <a:ea typeface="Roboto Mono"/>
                <a:cs typeface="Calibri" panose="020F0502020204030204"/>
              </a:rPr>
              <a:t> image jobs</a:t>
            </a:r>
          </a:p>
          <a:p>
            <a:pPr marL="171450" indent="-171450">
              <a:buFont typeface="Arial"/>
              <a:buChar char="•"/>
            </a:pPr>
            <a:endParaRPr lang="en-AU" sz="900">
              <a:latin typeface="Roboto Mono"/>
              <a:ea typeface="Roboto Mono"/>
              <a:cs typeface="Calibri" panose="020F0502020204030204"/>
            </a:endParaRPr>
          </a:p>
        </p:txBody>
      </p:sp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EE155CBB-C1C6-3B38-DE11-1D9C1534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" y="3926658"/>
            <a:ext cx="1213716" cy="1219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687B25-C886-C0AB-F06C-6CB170CBBAA9}"/>
              </a:ext>
            </a:extLst>
          </p:cNvPr>
          <p:cNvSpPr txBox="1"/>
          <p:nvPr/>
        </p:nvSpPr>
        <p:spPr>
          <a:xfrm>
            <a:off x="1216775" y="4187296"/>
            <a:ext cx="3233881" cy="8848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AU" sz="900">
                <a:latin typeface="Roboto Mono"/>
                <a:cs typeface="Arial"/>
              </a:rPr>
              <a:t>555 popular Structural Biology packages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AU" sz="900">
                <a:latin typeface="Roboto Mono"/>
                <a:ea typeface="Roboto Mono"/>
                <a:cs typeface="Arial"/>
              </a:rPr>
              <a:t>Version and dependency control (CUDA)</a:t>
            </a:r>
          </a:p>
          <a:p>
            <a:pPr marL="171450" indent="-171450">
              <a:buFont typeface="Arial,Sans-Serif"/>
              <a:buChar char="•"/>
            </a:pPr>
            <a:r>
              <a:rPr lang="en-AU" sz="900" err="1">
                <a:latin typeface="Roboto Mono"/>
                <a:ea typeface="Roboto Mono"/>
                <a:cs typeface="Arial"/>
              </a:rPr>
              <a:t>UniMelb</a:t>
            </a:r>
            <a:r>
              <a:rPr lang="en-AU" sz="900">
                <a:latin typeface="Roboto Mono"/>
                <a:ea typeface="Roboto Mono"/>
                <a:cs typeface="Arial"/>
              </a:rPr>
              <a:t> (Spartan) has </a:t>
            </a:r>
            <a:r>
              <a:rPr lang="en-AU" sz="900" err="1">
                <a:latin typeface="Roboto Mono"/>
                <a:ea typeface="Roboto Mono"/>
                <a:cs typeface="Arial"/>
              </a:rPr>
              <a:t>SBGrid</a:t>
            </a:r>
            <a:r>
              <a:rPr lang="en-AU" sz="900">
                <a:latin typeface="Roboto Mono"/>
                <a:ea typeface="Roboto Mono"/>
                <a:cs typeface="Arial"/>
              </a:rPr>
              <a:t> module </a:t>
            </a:r>
          </a:p>
          <a:p>
            <a:pPr marL="171450" indent="-171450">
              <a:buFont typeface="Arial,Sans-Serif"/>
              <a:buChar char="•"/>
            </a:pPr>
            <a:r>
              <a:rPr lang="en-AU" sz="900">
                <a:latin typeface="Consolas"/>
                <a:ea typeface="Roboto Mono"/>
                <a:cs typeface="Arial"/>
              </a:rPr>
              <a:t>source /programs/</a:t>
            </a:r>
            <a:r>
              <a:rPr lang="en-AU" sz="900" err="1">
                <a:latin typeface="Consolas"/>
                <a:ea typeface="Roboto Mono"/>
                <a:cs typeface="Arial"/>
              </a:rPr>
              <a:t>sbgrid.shrc</a:t>
            </a:r>
            <a:endParaRPr lang="en-AU" sz="900" err="1">
              <a:latin typeface="Roboto Mono"/>
              <a:ea typeface="Roboto Mono"/>
              <a:cs typeface="Arial"/>
            </a:endParaRPr>
          </a:p>
          <a:p>
            <a:pPr marL="171450" indent="-171450">
              <a:buFont typeface="Arial,Sans-Serif"/>
              <a:buChar char="•"/>
            </a:pPr>
            <a:endParaRPr lang="en-AU" sz="900">
              <a:latin typeface="Roboto Mono"/>
              <a:ea typeface="Roboto Mono"/>
              <a:cs typeface="Arial"/>
            </a:endParaRPr>
          </a:p>
          <a:p>
            <a:pPr marL="171450" indent="-171450">
              <a:buFont typeface="Arial,Sans-Serif"/>
              <a:buChar char="•"/>
            </a:pPr>
            <a:endParaRPr lang="en-US" sz="65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905A5-6B50-BE02-810A-941BDDE4BEF9}"/>
              </a:ext>
            </a:extLst>
          </p:cNvPr>
          <p:cNvSpPr txBox="1"/>
          <p:nvPr/>
        </p:nvSpPr>
        <p:spPr>
          <a:xfrm>
            <a:off x="4331855" y="1713923"/>
            <a:ext cx="480983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 err="1"/>
              <a:t>Relion</a:t>
            </a:r>
            <a:endParaRPr lang="en-GB" sz="650" err="1"/>
          </a:p>
          <a:p>
            <a:pPr marL="285750" indent="-285750">
              <a:buFont typeface="Arial"/>
              <a:buChar char="•"/>
            </a:pPr>
            <a:r>
              <a:rPr lang="en-GB" sz="1600">
                <a:ea typeface="Calibri" panose="020F0502020204030204"/>
                <a:cs typeface="Calibri" panose="020F0502020204030204"/>
              </a:rPr>
              <a:t>IMOD/</a:t>
            </a:r>
            <a:r>
              <a:rPr lang="en-GB" sz="1600" err="1">
                <a:ea typeface="Calibri" panose="020F0502020204030204"/>
                <a:cs typeface="Calibri" panose="020F0502020204030204"/>
              </a:rPr>
              <a:t>Etomo</a:t>
            </a:r>
            <a:endParaRPr lang="en-GB" sz="16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600">
                <a:ea typeface="Calibri" panose="020F0502020204030204"/>
                <a:cs typeface="Calibri" panose="020F0502020204030204"/>
              </a:rPr>
              <a:t>EMAN2</a:t>
            </a:r>
          </a:p>
          <a:p>
            <a:pPr marL="285750" indent="-285750">
              <a:buFont typeface="Arial"/>
              <a:buChar char="•"/>
            </a:pPr>
            <a:r>
              <a:rPr lang="en-GB" sz="1600">
                <a:ea typeface="Calibri" panose="020F0502020204030204"/>
                <a:cs typeface="Calibri" panose="020F0502020204030204"/>
              </a:rPr>
              <a:t>MotionCor2</a:t>
            </a:r>
          </a:p>
          <a:p>
            <a:pPr marL="285750" indent="-285750">
              <a:buFont typeface="Arial"/>
              <a:buChar char="•"/>
            </a:pPr>
            <a:r>
              <a:rPr lang="en-GB" sz="1600" err="1">
                <a:ea typeface="Calibri" panose="020F0502020204030204"/>
                <a:cs typeface="Calibri" panose="020F0502020204030204"/>
              </a:rPr>
              <a:t>Gctf</a:t>
            </a:r>
          </a:p>
          <a:p>
            <a:pPr marL="285750" indent="-285750">
              <a:buFont typeface="Arial"/>
              <a:buChar char="•"/>
            </a:pPr>
            <a:r>
              <a:rPr lang="en-GB" sz="1600" err="1">
                <a:ea typeface="Calibri" panose="020F0502020204030204"/>
                <a:cs typeface="Calibri" panose="020F0502020204030204"/>
              </a:rPr>
              <a:t>Scipion</a:t>
            </a:r>
            <a:r>
              <a:rPr lang="en-GB" sz="1600">
                <a:ea typeface="Calibri" panose="020F0502020204030204"/>
                <a:cs typeface="Calibri" panose="020F0502020204030204"/>
              </a:rPr>
              <a:t> (Spanish </a:t>
            </a:r>
            <a:r>
              <a:rPr lang="en-GB" sz="1600" err="1">
                <a:ea typeface="Calibri" panose="020F0502020204030204"/>
                <a:cs typeface="Calibri" panose="020F0502020204030204"/>
              </a:rPr>
              <a:t>CryoEM</a:t>
            </a:r>
            <a:r>
              <a:rPr lang="en-GB" sz="1600">
                <a:ea typeface="Calibri" panose="020F0502020204030204"/>
                <a:cs typeface="Calibri" panose="020F0502020204030204"/>
              </a:rPr>
              <a:t> competitor to </a:t>
            </a:r>
            <a:r>
              <a:rPr lang="en-GB" sz="1600" err="1">
                <a:ea typeface="Calibri" panose="020F0502020204030204"/>
                <a:cs typeface="Calibri" panose="020F0502020204030204"/>
              </a:rPr>
              <a:t>SBGrid</a:t>
            </a:r>
            <a:r>
              <a:rPr lang="en-GB" sz="16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 sz="1600">
                <a:ea typeface="Calibri" panose="020F0502020204030204"/>
                <a:cs typeface="Calibri" panose="020F0502020204030204"/>
              </a:rPr>
              <a:t>ISOLDE (interactive Molecular Dynamics refinement)</a:t>
            </a:r>
          </a:p>
          <a:p>
            <a:pPr marL="285750" indent="-285750">
              <a:buFont typeface="Arial"/>
              <a:buChar char="•"/>
            </a:pPr>
            <a:endParaRPr lang="en-GB" sz="16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44D8B-75B3-ADD8-D31C-2FF3A626D146}"/>
              </a:ext>
            </a:extLst>
          </p:cNvPr>
          <p:cNvSpPr txBox="1"/>
          <p:nvPr/>
        </p:nvSpPr>
        <p:spPr>
          <a:xfrm>
            <a:off x="4439116" y="3588756"/>
            <a:ext cx="470592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AU" sz="900">
                <a:latin typeface="Roboto Mono"/>
                <a:cs typeface="Arial"/>
              </a:rPr>
              <a:t>Iterative refinement, not 'set-and-forget' batch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AU" sz="900">
                <a:latin typeface="Roboto Mono"/>
                <a:ea typeface="Roboto Mono"/>
                <a:cs typeface="Arial"/>
              </a:rPr>
              <a:t>Different graphics stacks (XCB/OpenGL, direct/indirect render)</a:t>
            </a:r>
            <a:endParaRPr lang="en-AU" sz="900" i="1">
              <a:latin typeface="Roboto Mono"/>
              <a:ea typeface="Roboto Mono"/>
              <a:cs typeface="Arial"/>
            </a:endParaRPr>
          </a:p>
          <a:p>
            <a:pPr marL="171450" indent="-171450">
              <a:buFont typeface="Arial,Sans-Serif"/>
              <a:buChar char="•"/>
            </a:pPr>
            <a:r>
              <a:rPr lang="en-AU" sz="900">
                <a:latin typeface="Roboto Mono"/>
                <a:ea typeface="Roboto Mono"/>
                <a:cs typeface="Arial"/>
              </a:rPr>
              <a:t>Some programs (e.g. IMOD) recommend against VNC remote view</a:t>
            </a:r>
            <a:endParaRPr lang="en-AU" sz="900" i="1">
              <a:latin typeface="Roboto Mono"/>
              <a:ea typeface="Roboto Mono"/>
              <a:cs typeface="Arial"/>
            </a:endParaRPr>
          </a:p>
          <a:p>
            <a:pPr marL="171450" indent="-171450">
              <a:buFont typeface="Arial,Sans-Serif"/>
              <a:buChar char="•"/>
            </a:pPr>
            <a:r>
              <a:rPr lang="en-AU" sz="900">
                <a:latin typeface="Arial"/>
                <a:ea typeface="Roboto Mono"/>
                <a:cs typeface="Arial"/>
              </a:rPr>
              <a:t>Monash 'MASSIVE' data visualisation HPC supports </a:t>
            </a:r>
            <a:r>
              <a:rPr lang="en-AU" sz="900" i="1">
                <a:latin typeface="Arial"/>
                <a:ea typeface="Roboto Mono"/>
                <a:cs typeface="Arial"/>
                <a:hlinkClick r:id="rId4"/>
              </a:rPr>
              <a:t>some programs</a:t>
            </a:r>
            <a:endParaRPr lang="en-AU" sz="900">
              <a:latin typeface="Arial"/>
              <a:ea typeface="Roboto Mono"/>
              <a:cs typeface="Arial"/>
            </a:endParaRPr>
          </a:p>
          <a:p>
            <a:pPr marL="171450" indent="-171450">
              <a:buFont typeface="Arial,Sans-Serif"/>
              <a:buChar char="•"/>
            </a:pPr>
            <a:endParaRPr lang="en-AU" sz="900">
              <a:latin typeface="Roboto Mono"/>
              <a:ea typeface="Roboto Mon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16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8" grpId="0"/>
      <p:bldP spid="8" grpId="1"/>
      <p:bldP spid="12" grpId="0"/>
      <p:bldP spid="12" grpId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5CFA26-5406-57C6-3DDB-1C51DAA119F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Workloads 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– </a:t>
            </a:r>
            <a:r>
              <a:rPr lang="en-US" sz="2400" dirty="0" err="1">
                <a:solidFill>
                  <a:srgbClr val="000000"/>
                </a:solidFill>
                <a:latin typeface="Clancy"/>
                <a:ea typeface="+mn-ea"/>
                <a:cs typeface="+mn-cs"/>
              </a:rPr>
              <a:t>CryoEM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data transfer 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C096D-AD53-37A5-9FFA-4A463F61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7" y="716085"/>
            <a:ext cx="3994085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D5399-BD1B-DFA4-A8D1-3E126CB82F31}"/>
              </a:ext>
            </a:extLst>
          </p:cNvPr>
          <p:cNvSpPr txBox="1"/>
          <p:nvPr/>
        </p:nvSpPr>
        <p:spPr>
          <a:xfrm>
            <a:off x="108439" y="3876918"/>
            <a:ext cx="40278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Roboto Mono"/>
              </a:rPr>
              <a:t>Nguyen T.; Song J.; STAR Protocols 2(4):100852</a:t>
            </a:r>
            <a:endParaRPr lang="en-US" sz="1000" dirty="0">
              <a:latin typeface="Roboto Mono"/>
              <a:ea typeface="Roboto Mono"/>
            </a:endParaRPr>
          </a:p>
        </p:txBody>
      </p:sp>
      <p:pic>
        <p:nvPicPr>
          <p:cNvPr id="10" name="Picture 9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83A39ED-BC50-2F4C-779F-52034157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04104" y="941000"/>
            <a:ext cx="3696676" cy="2768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A057BF-0FDF-80E0-93BE-79BC5B2F0F87}"/>
              </a:ext>
            </a:extLst>
          </p:cNvPr>
          <p:cNvSpPr txBox="1"/>
          <p:nvPr/>
        </p:nvSpPr>
        <p:spPr>
          <a:xfrm>
            <a:off x="49823" y="447919"/>
            <a:ext cx="4086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err="1"/>
              <a:t>CryoEM</a:t>
            </a:r>
            <a:r>
              <a:rPr lang="en-GB" sz="1400" dirty="0"/>
              <a:t> structure determination – reprocess movies</a:t>
            </a:r>
            <a:endParaRPr lang="en-GB" sz="140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DA32-2D56-A3EE-0EF0-2FA5F8AEFE73}"/>
              </a:ext>
            </a:extLst>
          </p:cNvPr>
          <p:cNvSpPr txBox="1"/>
          <p:nvPr/>
        </p:nvSpPr>
        <p:spPr>
          <a:xfrm>
            <a:off x="4338517" y="4326304"/>
            <a:ext cx="35100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/>
              <a:t>Largely </a:t>
            </a:r>
            <a:r>
              <a:rPr lang="en-GB" sz="1600" dirty="0" err="1"/>
              <a:t>CryoSPARC</a:t>
            </a:r>
            <a:r>
              <a:rPr lang="en-GB" sz="1600" dirty="0"/>
              <a:t> portal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1600" dirty="0"/>
              <a:t>Remote desk (</a:t>
            </a:r>
            <a:r>
              <a:rPr lang="en-GB" sz="1600" err="1">
                <a:solidFill>
                  <a:schemeClr val="bg1">
                    <a:lumMod val="50000"/>
                  </a:schemeClr>
                </a:solidFill>
              </a:rPr>
              <a:t>RustDesk</a:t>
            </a:r>
            <a:r>
              <a:rPr lang="en-GB" sz="1600" dirty="0"/>
              <a:t>) fallback </a:t>
            </a:r>
            <a:endParaRPr lang="en-US" sz="650" dirty="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D638A-0283-46AE-B853-428002FF4243}"/>
              </a:ext>
            </a:extLst>
          </p:cNvPr>
          <p:cNvSpPr txBox="1"/>
          <p:nvPr/>
        </p:nvSpPr>
        <p:spPr>
          <a:xfrm>
            <a:off x="235437" y="4169995"/>
            <a:ext cx="3856893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/>
              <a:t>TBs of movie files to transfer from EMU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GB" sz="1100" dirty="0">
                <a:ea typeface="Calibri"/>
                <a:cs typeface="Calibri"/>
              </a:rPr>
              <a:t>(currently </a:t>
            </a:r>
            <a:r>
              <a:rPr lang="en-GB" sz="1100" dirty="0" err="1">
                <a:ea typeface="Calibri"/>
                <a:cs typeface="Calibri"/>
              </a:rPr>
              <a:t>cifs</a:t>
            </a:r>
            <a:r>
              <a:rPr lang="en-GB" sz="1100" dirty="0">
                <a:ea typeface="Calibri"/>
                <a:cs typeface="Calibri"/>
              </a:rPr>
              <a:t> share mounted on worker, want to change)</a:t>
            </a:r>
          </a:p>
          <a:p>
            <a:pPr algn="ctr"/>
            <a:endParaRPr lang="en-GB" sz="1400" dirty="0">
              <a:ea typeface="Calibri"/>
              <a:cs typeface="Calibri"/>
            </a:endParaRPr>
          </a:p>
          <a:p>
            <a:pPr algn="ctr"/>
            <a:r>
              <a:rPr lang="en-GB" sz="1400" dirty="0">
                <a:ea typeface="Calibri"/>
                <a:cs typeface="Calibri"/>
              </a:rPr>
              <a:t>'On-the-fly' very useful (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Daniel Luque</a:t>
            </a:r>
            <a:r>
              <a:rPr lang="en-GB" sz="1400" dirty="0">
                <a:ea typeface="Calibri"/>
                <a:cs typeface="Calibri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44C675-570A-322F-ED18-99145B326D4C}"/>
                  </a:ext>
                </a:extLst>
              </p14:cNvPr>
              <p14:cNvContentPartPr/>
              <p14:nvPr/>
            </p14:nvContentPartPr>
            <p14:xfrm>
              <a:off x="5930290" y="1527647"/>
              <a:ext cx="510180" cy="5715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44C675-570A-322F-ED18-99145B326D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660" y="1510144"/>
                <a:ext cx="545799" cy="92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E6AE00-C83F-9AAF-E6C5-6A18E361A2A3}"/>
                  </a:ext>
                </a:extLst>
              </p14:cNvPr>
              <p14:cNvContentPartPr/>
              <p14:nvPr/>
            </p14:nvContentPartPr>
            <p14:xfrm>
              <a:off x="5964077" y="954437"/>
              <a:ext cx="590351" cy="12755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E6AE00-C83F-9AAF-E6C5-6A18E361A2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6089" y="936831"/>
                <a:ext cx="625966" cy="163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BE30D-35B2-C247-69A4-47619ED68F39}"/>
                  </a:ext>
                </a:extLst>
              </p14:cNvPr>
              <p14:cNvContentPartPr/>
              <p14:nvPr/>
            </p14:nvContentPartPr>
            <p14:xfrm>
              <a:off x="6690529" y="867246"/>
              <a:ext cx="259949" cy="7154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BE30D-35B2-C247-69A4-47619ED68F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2911" y="849718"/>
                <a:ext cx="295544" cy="106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DEA595-1F71-443E-8638-BDBCF5922F5F}"/>
                  </a:ext>
                </a:extLst>
              </p14:cNvPr>
              <p14:cNvContentPartPr/>
              <p14:nvPr/>
            </p14:nvContentPartPr>
            <p14:xfrm>
              <a:off x="6790592" y="902753"/>
              <a:ext cx="74039" cy="1178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DEA595-1F71-443E-8638-BDBCF5922F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3066" y="885774"/>
                <a:ext cx="109449" cy="46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68FD2D-81A0-A7BC-BDAD-21E40D0E7842}"/>
                  </a:ext>
                </a:extLst>
              </p14:cNvPr>
              <p14:cNvContentPartPr/>
              <p14:nvPr/>
            </p14:nvContentPartPr>
            <p14:xfrm>
              <a:off x="6694410" y="844638"/>
              <a:ext cx="436972" cy="8453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68FD2D-81A0-A7BC-BDAD-21E40D0E78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6787" y="826727"/>
                <a:ext cx="472577" cy="1200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39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4" ma:contentTypeDescription="Create a new document." ma:contentTypeScope="" ma:versionID="553ea236e9b44109bf1eb53e0e164607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531cdb110ad8be99dfe089cf13d360a7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669EE0-5A7B-484D-8AF2-DCBA3BC45C47}">
  <ds:schemaRefs>
    <ds:schemaRef ds:uri="10c902f2-d2c5-4c1e-908a-5eafdaebf0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Application>Microsoft Office PowerPoint</Application>
  <PresentationFormat>On-screen Show (16:9)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Computational revolution in Structural Biology</vt:lpstr>
      <vt:lpstr>Structural Biology &amp;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Cryo-Electron Density processing Evolving ecosystem of EM-image software</vt:lpstr>
      <vt:lpstr>PowerPoint Presentation</vt:lpstr>
      <vt:lpstr>PowerPoint Presentation</vt:lpstr>
      <vt:lpstr>PowerPoint Presentation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event title here1</dc:title>
  <dc:creator>Keiran Rowell</dc:creator>
  <cp:revision>316</cp:revision>
  <dcterms:created xsi:type="dcterms:W3CDTF">2024-06-11T12:13:16Z</dcterms:created>
  <dcterms:modified xsi:type="dcterms:W3CDTF">2024-11-13T06:46:13Z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